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Londrina Solid Heavy" charset="1" panose="00000A00000000000000"/>
      <p:regular r:id="rId21"/>
    </p:embeddedFont>
    <p:embeddedFont>
      <p:font typeface="Agrandir Bold" charset="1" panose="00000800000000000000"/>
      <p:regular r:id="rId22"/>
    </p:embeddedFont>
    <p:embeddedFont>
      <p:font typeface="Agrandir Bold Italics" charset="1" panose="00000800000000000000"/>
      <p:regular r:id="rId23"/>
    </p:embeddedFont>
    <p:embeddedFont>
      <p:font typeface="Agrandir Italics" charset="1" panose="00000500000000000000"/>
      <p:regular r:id="rId24"/>
    </p:embeddedFont>
    <p:embeddedFont>
      <p:font typeface="Agrandir" charset="1" panose="00000500000000000000"/>
      <p:regular r:id="rId25"/>
    </p:embeddedFont>
    <p:embeddedFont>
      <p:font typeface="Londrina Solid" charset="1" panose="00000500000000000000"/>
      <p:regular r:id="rId26"/>
    </p:embeddedFont>
    <p:embeddedFont>
      <p:font typeface="Canva Sans Bold" charset="1" panose="020B0803030501040103"/>
      <p:regular r:id="rId27"/>
    </p:embeddedFont>
    <p:embeddedFont>
      <p:font typeface="Canva Sans" charset="1" panose="020B05030305010401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52.jpeg" Type="http://schemas.openxmlformats.org/officeDocument/2006/relationships/image"/><Relationship Id="rId7" Target="../media/image5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Relationship Id="rId8" Target="../media/image59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svg" Type="http://schemas.openxmlformats.org/officeDocument/2006/relationships/image"/><Relationship Id="rId12" Target="../media/image66.png" Type="http://schemas.openxmlformats.org/officeDocument/2006/relationships/image"/><Relationship Id="rId13" Target="../media/image67.svg" Type="http://schemas.openxmlformats.org/officeDocument/2006/relationships/image"/><Relationship Id="rId14" Target="../media/image68.png" Type="http://schemas.openxmlformats.org/officeDocument/2006/relationships/image"/><Relationship Id="rId15" Target="../media/image69.svg" Type="http://schemas.openxmlformats.org/officeDocument/2006/relationships/image"/><Relationship Id="rId2" Target="../media/image60.png" Type="http://schemas.openxmlformats.org/officeDocument/2006/relationships/image"/><Relationship Id="rId3" Target="../media/image61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62.png" Type="http://schemas.openxmlformats.org/officeDocument/2006/relationships/image"/><Relationship Id="rId7" Target="../media/image63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7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2.svg" Type="http://schemas.openxmlformats.org/officeDocument/2006/relationships/image"/><Relationship Id="rId4" Target="../media/image73.png" Type="http://schemas.openxmlformats.org/officeDocument/2006/relationships/image"/><Relationship Id="rId5" Target="../media/image74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16" Target="../media/image2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35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12" Target="../media/image47.png" Type="http://schemas.openxmlformats.org/officeDocument/2006/relationships/image"/><Relationship Id="rId13" Target="../media/image48.svg" Type="http://schemas.openxmlformats.org/officeDocument/2006/relationships/image"/><Relationship Id="rId14" Target="../media/image49.png" Type="http://schemas.openxmlformats.org/officeDocument/2006/relationships/image"/><Relationship Id="rId15" Target="../media/image50.png" Type="http://schemas.openxmlformats.org/officeDocument/2006/relationships/image"/><Relationship Id="rId16" Target="../media/image51.svg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900917" y="-3900917"/>
            <a:ext cx="10486166" cy="18288000"/>
          </a:xfrm>
          <a:custGeom>
            <a:avLst/>
            <a:gdLst/>
            <a:ahLst/>
            <a:cxnLst/>
            <a:rect r="r" b="b" t="t" l="l"/>
            <a:pathLst>
              <a:path h="18288000" w="10486166">
                <a:moveTo>
                  <a:pt x="0" y="0"/>
                </a:moveTo>
                <a:lnTo>
                  <a:pt x="10486166" y="0"/>
                </a:lnTo>
                <a:lnTo>
                  <a:pt x="1048616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-12597" t="0" r="-2316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51569"/>
            <a:ext cx="1982899" cy="2397442"/>
          </a:xfrm>
          <a:custGeom>
            <a:avLst/>
            <a:gdLst/>
            <a:ahLst/>
            <a:cxnLst/>
            <a:rect r="r" b="b" t="t" l="l"/>
            <a:pathLst>
              <a:path h="2397442" w="1982899">
                <a:moveTo>
                  <a:pt x="0" y="0"/>
                </a:moveTo>
                <a:lnTo>
                  <a:pt x="1982899" y="0"/>
                </a:lnTo>
                <a:lnTo>
                  <a:pt x="1982899" y="2397441"/>
                </a:lnTo>
                <a:lnTo>
                  <a:pt x="0" y="2397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30054" y="451569"/>
            <a:ext cx="2397442" cy="2397442"/>
          </a:xfrm>
          <a:custGeom>
            <a:avLst/>
            <a:gdLst/>
            <a:ahLst/>
            <a:cxnLst/>
            <a:rect r="r" b="b" t="t" l="l"/>
            <a:pathLst>
              <a:path h="2397442" w="2397442">
                <a:moveTo>
                  <a:pt x="0" y="0"/>
                </a:moveTo>
                <a:lnTo>
                  <a:pt x="2397442" y="0"/>
                </a:lnTo>
                <a:lnTo>
                  <a:pt x="2397442" y="2397441"/>
                </a:lnTo>
                <a:lnTo>
                  <a:pt x="0" y="2397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87619" y="913889"/>
            <a:ext cx="10512761" cy="1935122"/>
            <a:chOff x="0" y="0"/>
            <a:chExt cx="2768793" cy="5096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68793" cy="509662"/>
            </a:xfrm>
            <a:custGeom>
              <a:avLst/>
              <a:gdLst/>
              <a:ahLst/>
              <a:cxnLst/>
              <a:rect r="r" b="b" t="t" l="l"/>
              <a:pathLst>
                <a:path h="509662" w="2768793">
                  <a:moveTo>
                    <a:pt x="0" y="0"/>
                  </a:moveTo>
                  <a:lnTo>
                    <a:pt x="2768793" y="0"/>
                  </a:lnTo>
                  <a:lnTo>
                    <a:pt x="2768793" y="509662"/>
                  </a:lnTo>
                  <a:lnTo>
                    <a:pt x="0" y="509662"/>
                  </a:lnTo>
                  <a:close/>
                </a:path>
              </a:pathLst>
            </a:custGeom>
            <a:solidFill>
              <a:srgbClr val="FFF8E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68793" cy="5477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178193" y="1063382"/>
            <a:ext cx="9931614" cy="226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b="true" sz="56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NATIONAL INSTITUTE OF TECHNOLOGY</a:t>
            </a:r>
          </a:p>
          <a:p>
            <a:pPr algn="ctr">
              <a:lnSpc>
                <a:spcPts val="6384"/>
              </a:lnSpc>
            </a:pPr>
            <a:r>
              <a:rPr lang="en-US" b="true" sz="56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JAMSHEDPUR</a:t>
            </a:r>
          </a:p>
          <a:p>
            <a:pPr algn="ctr" marL="0" indent="0" lvl="0">
              <a:lnSpc>
                <a:spcPts val="501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639980" y="3196982"/>
            <a:ext cx="11008041" cy="66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PRESENTATION FOR CAMPUS CHALLENGE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87619" y="4427855"/>
            <a:ext cx="11008041" cy="544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0"/>
              </a:lnSpc>
            </a:pPr>
            <a:r>
              <a:rPr lang="en-US" sz="2900" i="true" b="true">
                <a:solidFill>
                  <a:srgbClr val="FFFFFF"/>
                </a:solidFill>
                <a:latin typeface="Agrandir Bold Italics"/>
                <a:ea typeface="Agrandir Bold Italics"/>
                <a:cs typeface="Agrandir Bold Italics"/>
                <a:sym typeface="Agrandir Bold Italics"/>
              </a:rPr>
              <a:t>PROJECT NAME : </a:t>
            </a:r>
            <a:r>
              <a:rPr lang="en-US" sz="2900" i="true" u="sng">
                <a:solidFill>
                  <a:srgbClr val="FFFFFF"/>
                </a:solidFill>
                <a:latin typeface="Agrandir Italics"/>
                <a:ea typeface="Agrandir Italics"/>
                <a:cs typeface="Agrandir Italics"/>
                <a:sym typeface="Agrandir Italics"/>
              </a:rPr>
              <a:t>HEART ATTACK DETECTION 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87619" y="5038725"/>
            <a:ext cx="11008041" cy="544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0"/>
              </a:lnSpc>
            </a:pPr>
            <a:r>
              <a:rPr lang="en-US" sz="2900" i="true" b="true">
                <a:solidFill>
                  <a:srgbClr val="FFFFFF"/>
                </a:solidFill>
                <a:latin typeface="Agrandir Bold Italics"/>
                <a:ea typeface="Agrandir Bold Italics"/>
                <a:cs typeface="Agrandir Bold Italics"/>
                <a:sym typeface="Agrandir Bold Italics"/>
              </a:rPr>
              <a:t>PROFESSOR IN-CHARGE :</a:t>
            </a:r>
            <a:r>
              <a:rPr lang="en-US" sz="2900" i="true">
                <a:solidFill>
                  <a:srgbClr val="FFFFFF"/>
                </a:solidFill>
                <a:latin typeface="Agrandir Italics"/>
                <a:ea typeface="Agrandir Italics"/>
                <a:cs typeface="Agrandir Italics"/>
                <a:sym typeface="Agrandir Italics"/>
              </a:rPr>
              <a:t> Dr. JAYENDRA KUMAR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87619" y="5748382"/>
            <a:ext cx="11008041" cy="544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0"/>
              </a:lnSpc>
            </a:pPr>
            <a:r>
              <a:rPr lang="en-US" sz="2900" i="true" b="true">
                <a:solidFill>
                  <a:srgbClr val="FFFFFF"/>
                </a:solidFill>
                <a:latin typeface="Agrandir Bold Italics"/>
                <a:ea typeface="Agrandir Bold Italics"/>
                <a:cs typeface="Agrandir Bold Italics"/>
                <a:sym typeface="Agrandir Bold Italics"/>
              </a:rPr>
              <a:t>TEAM MEMBERS: </a:t>
            </a:r>
            <a:r>
              <a:rPr lang="en-US" sz="2900" i="true">
                <a:solidFill>
                  <a:srgbClr val="FFFFFF"/>
                </a:solidFill>
                <a:latin typeface="Agrandir Italics"/>
                <a:ea typeface="Agrandir Italics"/>
                <a:cs typeface="Agrandir Italics"/>
                <a:sym typeface="Agrandir Italics"/>
              </a:rPr>
              <a:t>Swarnim Kumari (B.Tech ECE 2022)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030012" y="6464026"/>
            <a:ext cx="11008041" cy="2157729"/>
            <a:chOff x="0" y="0"/>
            <a:chExt cx="14677388" cy="287697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04775"/>
              <a:ext cx="14677388" cy="690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0"/>
                </a:lnSpc>
              </a:pPr>
              <a:r>
                <a:rPr lang="en-US" sz="2900" i="true">
                  <a:solidFill>
                    <a:srgbClr val="FFFFFF"/>
                  </a:solidFill>
                  <a:latin typeface="Agrandir Italics"/>
                  <a:ea typeface="Agrandir Italics"/>
                  <a:cs typeface="Agrandir Italics"/>
                  <a:sym typeface="Agrandir Italics"/>
                </a:rPr>
                <a:t>Devi Manasa Chinni (B.Tech ECE 2023)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58918"/>
              <a:ext cx="14677388" cy="690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0"/>
                </a:lnSpc>
              </a:pPr>
              <a:r>
                <a:rPr lang="en-US" sz="2900" i="true">
                  <a:solidFill>
                    <a:srgbClr val="FFFFFF"/>
                  </a:solidFill>
                  <a:latin typeface="Agrandir Italics"/>
                  <a:ea typeface="Agrandir Italics"/>
                  <a:cs typeface="Agrandir Italics"/>
                  <a:sym typeface="Agrandir Italics"/>
                </a:rPr>
                <a:t>Aditya Aryan (B.Tech ECE 2023)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422611"/>
              <a:ext cx="14677388" cy="690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0"/>
                </a:lnSpc>
              </a:pPr>
              <a:r>
                <a:rPr lang="en-US" sz="2900" i="true">
                  <a:solidFill>
                    <a:srgbClr val="FFFFFF"/>
                  </a:solidFill>
                  <a:latin typeface="Agrandir Italics"/>
                  <a:ea typeface="Agrandir Italics"/>
                  <a:cs typeface="Agrandir Italics"/>
                  <a:sym typeface="Agrandir Italics"/>
                </a:rPr>
                <a:t>Arsh Mishra (B.Tech MME 2023)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186304"/>
              <a:ext cx="14677388" cy="690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0"/>
                </a:lnSpc>
              </a:pPr>
              <a:r>
                <a:rPr lang="en-US" sz="2900" i="true">
                  <a:solidFill>
                    <a:srgbClr val="FFFFFF"/>
                  </a:solidFill>
                  <a:latin typeface="Agrandir Italics"/>
                  <a:ea typeface="Agrandir Italics"/>
                  <a:cs typeface="Agrandir Italics"/>
                  <a:sym typeface="Agrandir Italics"/>
                </a:rPr>
                <a:t>Vivek Tapey (B.Tech PIE 2023)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20054" y="8409558"/>
            <a:ext cx="2914626" cy="3278209"/>
          </a:xfrm>
          <a:custGeom>
            <a:avLst/>
            <a:gdLst/>
            <a:ahLst/>
            <a:cxnLst/>
            <a:rect r="r" b="b" t="t" l="l"/>
            <a:pathLst>
              <a:path h="3278209" w="2914626">
                <a:moveTo>
                  <a:pt x="0" y="0"/>
                </a:moveTo>
                <a:lnTo>
                  <a:pt x="2914626" y="0"/>
                </a:lnTo>
                <a:lnTo>
                  <a:pt x="2914626" y="3278209"/>
                </a:lnTo>
                <a:lnTo>
                  <a:pt x="0" y="3278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18171">
            <a:off x="-695725" y="-266968"/>
            <a:ext cx="5434068" cy="3784087"/>
          </a:xfrm>
          <a:custGeom>
            <a:avLst/>
            <a:gdLst/>
            <a:ahLst/>
            <a:cxnLst/>
            <a:rect r="r" b="b" t="t" l="l"/>
            <a:pathLst>
              <a:path h="3784087" w="5434068">
                <a:moveTo>
                  <a:pt x="0" y="0"/>
                </a:moveTo>
                <a:lnTo>
                  <a:pt x="5434067" y="0"/>
                </a:lnTo>
                <a:lnTo>
                  <a:pt x="5434067" y="3784087"/>
                </a:lnTo>
                <a:lnTo>
                  <a:pt x="0" y="3784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321322" y="6875088"/>
            <a:ext cx="478873" cy="375117"/>
            <a:chOff x="0" y="0"/>
            <a:chExt cx="457200" cy="358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8260"/>
              <a:ext cx="359410" cy="259080"/>
            </a:xfrm>
            <a:custGeom>
              <a:avLst/>
              <a:gdLst/>
              <a:ahLst/>
              <a:cxnLst/>
              <a:rect r="r" b="b" t="t" l="l"/>
              <a:pathLst>
                <a:path h="259080" w="359410">
                  <a:moveTo>
                    <a:pt x="44450" y="96520"/>
                  </a:moveTo>
                  <a:cubicBezTo>
                    <a:pt x="160020" y="201930"/>
                    <a:pt x="165100" y="194310"/>
                    <a:pt x="176530" y="184150"/>
                  </a:cubicBezTo>
                  <a:cubicBezTo>
                    <a:pt x="207010" y="157480"/>
                    <a:pt x="280670" y="33020"/>
                    <a:pt x="312420" y="11430"/>
                  </a:cubicBezTo>
                  <a:cubicBezTo>
                    <a:pt x="323850" y="3810"/>
                    <a:pt x="334010" y="0"/>
                    <a:pt x="341630" y="2540"/>
                  </a:cubicBezTo>
                  <a:cubicBezTo>
                    <a:pt x="349250" y="3810"/>
                    <a:pt x="356870" y="13970"/>
                    <a:pt x="358140" y="20320"/>
                  </a:cubicBezTo>
                  <a:cubicBezTo>
                    <a:pt x="359410" y="26670"/>
                    <a:pt x="356870" y="38100"/>
                    <a:pt x="351790" y="43180"/>
                  </a:cubicBezTo>
                  <a:cubicBezTo>
                    <a:pt x="346710" y="48260"/>
                    <a:pt x="336550" y="53340"/>
                    <a:pt x="328930" y="52070"/>
                  </a:cubicBezTo>
                  <a:cubicBezTo>
                    <a:pt x="321310" y="50800"/>
                    <a:pt x="308610" y="36830"/>
                    <a:pt x="307340" y="29210"/>
                  </a:cubicBezTo>
                  <a:cubicBezTo>
                    <a:pt x="306070" y="22860"/>
                    <a:pt x="309880" y="11430"/>
                    <a:pt x="316230" y="7620"/>
                  </a:cubicBezTo>
                  <a:cubicBezTo>
                    <a:pt x="322580" y="2540"/>
                    <a:pt x="340360" y="0"/>
                    <a:pt x="346710" y="5080"/>
                  </a:cubicBezTo>
                  <a:cubicBezTo>
                    <a:pt x="353060" y="10160"/>
                    <a:pt x="356870" y="26670"/>
                    <a:pt x="353060" y="41910"/>
                  </a:cubicBezTo>
                  <a:cubicBezTo>
                    <a:pt x="342900" y="80010"/>
                    <a:pt x="251460" y="181610"/>
                    <a:pt x="213360" y="218440"/>
                  </a:cubicBezTo>
                  <a:cubicBezTo>
                    <a:pt x="191770" y="238760"/>
                    <a:pt x="176530" y="259080"/>
                    <a:pt x="156210" y="259080"/>
                  </a:cubicBezTo>
                  <a:cubicBezTo>
                    <a:pt x="134620" y="259080"/>
                    <a:pt x="109220" y="233680"/>
                    <a:pt x="86360" y="214630"/>
                  </a:cubicBezTo>
                  <a:cubicBezTo>
                    <a:pt x="58420" y="191770"/>
                    <a:pt x="8890" y="148590"/>
                    <a:pt x="2540" y="124460"/>
                  </a:cubicBezTo>
                  <a:cubicBezTo>
                    <a:pt x="0" y="111760"/>
                    <a:pt x="3810" y="96520"/>
                    <a:pt x="11430" y="91440"/>
                  </a:cubicBezTo>
                  <a:cubicBezTo>
                    <a:pt x="19050" y="86360"/>
                    <a:pt x="44450" y="96520"/>
                    <a:pt x="44450" y="9652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38757" y="3202841"/>
            <a:ext cx="11255923" cy="6300034"/>
          </a:xfrm>
          <a:custGeom>
            <a:avLst/>
            <a:gdLst/>
            <a:ahLst/>
            <a:cxnLst/>
            <a:rect r="r" b="b" t="t" l="l"/>
            <a:pathLst>
              <a:path h="6300034" w="11255923">
                <a:moveTo>
                  <a:pt x="0" y="0"/>
                </a:moveTo>
                <a:lnTo>
                  <a:pt x="11255924" y="0"/>
                </a:lnTo>
                <a:lnTo>
                  <a:pt x="11255924" y="6300034"/>
                </a:lnTo>
                <a:lnTo>
                  <a:pt x="0" y="63000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230058" y="1028700"/>
            <a:ext cx="5827883" cy="1112821"/>
            <a:chOff x="0" y="0"/>
            <a:chExt cx="1534916" cy="2930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4916" cy="293089"/>
            </a:xfrm>
            <a:custGeom>
              <a:avLst/>
              <a:gdLst/>
              <a:ahLst/>
              <a:cxnLst/>
              <a:rect r="r" b="b" t="t" l="l"/>
              <a:pathLst>
                <a:path h="293089" w="1534916">
                  <a:moveTo>
                    <a:pt x="0" y="0"/>
                  </a:moveTo>
                  <a:lnTo>
                    <a:pt x="1534916" y="0"/>
                  </a:lnTo>
                  <a:lnTo>
                    <a:pt x="1534916" y="293089"/>
                  </a:lnTo>
                  <a:lnTo>
                    <a:pt x="0" y="293089"/>
                  </a:lnTo>
                  <a:close/>
                </a:path>
              </a:pathLst>
            </a:custGeom>
            <a:solidFill>
              <a:srgbClr val="FFF8E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34916" cy="3311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692457" y="4401760"/>
            <a:ext cx="6595543" cy="2473329"/>
          </a:xfrm>
          <a:custGeom>
            <a:avLst/>
            <a:gdLst/>
            <a:ahLst/>
            <a:cxnLst/>
            <a:rect r="r" b="b" t="t" l="l"/>
            <a:pathLst>
              <a:path h="2473329" w="6595543">
                <a:moveTo>
                  <a:pt x="0" y="0"/>
                </a:moveTo>
                <a:lnTo>
                  <a:pt x="6595543" y="0"/>
                </a:lnTo>
                <a:lnTo>
                  <a:pt x="6595543" y="2473328"/>
                </a:lnTo>
                <a:lnTo>
                  <a:pt x="0" y="24733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230058" y="1066800"/>
            <a:ext cx="5827883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WORKING MODEL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977536" y="1752418"/>
            <a:ext cx="16087342" cy="8534582"/>
          </a:xfrm>
          <a:custGeom>
            <a:avLst/>
            <a:gdLst/>
            <a:ahLst/>
            <a:cxnLst/>
            <a:rect r="r" b="b" t="t" l="l"/>
            <a:pathLst>
              <a:path h="8534582" w="16087342">
                <a:moveTo>
                  <a:pt x="0" y="0"/>
                </a:moveTo>
                <a:lnTo>
                  <a:pt x="16087343" y="0"/>
                </a:lnTo>
                <a:lnTo>
                  <a:pt x="16087343" y="8534582"/>
                </a:lnTo>
                <a:lnTo>
                  <a:pt x="0" y="8534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3463" r="0" b="-2054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13292" y="210362"/>
            <a:ext cx="5622151" cy="1521866"/>
            <a:chOff x="0" y="0"/>
            <a:chExt cx="1480731" cy="4008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80731" cy="400821"/>
            </a:xfrm>
            <a:custGeom>
              <a:avLst/>
              <a:gdLst/>
              <a:ahLst/>
              <a:cxnLst/>
              <a:rect r="r" b="b" t="t" l="l"/>
              <a:pathLst>
                <a:path h="400821" w="1480731">
                  <a:moveTo>
                    <a:pt x="0" y="0"/>
                  </a:moveTo>
                  <a:lnTo>
                    <a:pt x="1480731" y="0"/>
                  </a:lnTo>
                  <a:lnTo>
                    <a:pt x="1480731" y="400821"/>
                  </a:lnTo>
                  <a:lnTo>
                    <a:pt x="0" y="400821"/>
                  </a:lnTo>
                  <a:close/>
                </a:path>
              </a:pathLst>
            </a:custGeom>
            <a:solidFill>
              <a:srgbClr val="FFF8E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80731" cy="438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109807" y="1792670"/>
            <a:ext cx="3827714" cy="2151176"/>
          </a:xfrm>
          <a:custGeom>
            <a:avLst/>
            <a:gdLst/>
            <a:ahLst/>
            <a:cxnLst/>
            <a:rect r="r" b="b" t="t" l="l"/>
            <a:pathLst>
              <a:path h="2151176" w="3827714">
                <a:moveTo>
                  <a:pt x="0" y="0"/>
                </a:moveTo>
                <a:lnTo>
                  <a:pt x="3827714" y="0"/>
                </a:lnTo>
                <a:lnTo>
                  <a:pt x="3827714" y="2151176"/>
                </a:lnTo>
                <a:lnTo>
                  <a:pt x="0" y="2151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45855" y="4191880"/>
            <a:ext cx="2755618" cy="2755618"/>
          </a:xfrm>
          <a:custGeom>
            <a:avLst/>
            <a:gdLst/>
            <a:ahLst/>
            <a:cxnLst/>
            <a:rect r="r" b="b" t="t" l="l"/>
            <a:pathLst>
              <a:path h="2755618" w="2755618">
                <a:moveTo>
                  <a:pt x="0" y="0"/>
                </a:moveTo>
                <a:lnTo>
                  <a:pt x="2755618" y="0"/>
                </a:lnTo>
                <a:lnTo>
                  <a:pt x="2755618" y="2755618"/>
                </a:lnTo>
                <a:lnTo>
                  <a:pt x="0" y="27556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52869" y="7459200"/>
            <a:ext cx="3341591" cy="2359933"/>
          </a:xfrm>
          <a:custGeom>
            <a:avLst/>
            <a:gdLst/>
            <a:ahLst/>
            <a:cxnLst/>
            <a:rect r="r" b="b" t="t" l="l"/>
            <a:pathLst>
              <a:path h="2359933" w="3341591">
                <a:moveTo>
                  <a:pt x="0" y="0"/>
                </a:moveTo>
                <a:lnTo>
                  <a:pt x="3341590" y="0"/>
                </a:lnTo>
                <a:lnTo>
                  <a:pt x="3341590" y="2359933"/>
                </a:lnTo>
                <a:lnTo>
                  <a:pt x="0" y="23599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653" r="0" b="-165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60162" y="2753958"/>
            <a:ext cx="10163705" cy="419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7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An Exchange of Sensors:</a:t>
            </a:r>
          </a:p>
          <a:p>
            <a:pPr algn="just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</a:t>
            </a: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uring our research and development ,we will test various ways.</a:t>
            </a:r>
          </a:p>
          <a:p>
            <a:pPr algn="just">
              <a:lnSpc>
                <a:spcPts val="3639"/>
              </a:lnSpc>
            </a:pPr>
          </a:p>
          <a:p>
            <a:pPr algn="just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1.Pulse sensors- like the Fermion : MAX 30102  heart rate and oximeter sensor (I2C,UART) which would results in creation of our prototypes like Hand Straps.</a:t>
            </a:r>
          </a:p>
          <a:p>
            <a:pPr algn="just">
              <a:lnSpc>
                <a:spcPts val="3639"/>
              </a:lnSpc>
            </a:pPr>
          </a:p>
          <a:p>
            <a:pPr algn="just">
              <a:lnSpc>
                <a:spcPts val="363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178193" y="550354"/>
            <a:ext cx="9931614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PROTOTYPES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09777" y="5895884"/>
            <a:ext cx="10264476" cy="3588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4"/>
              </a:lnSpc>
            </a:pPr>
          </a:p>
          <a:p>
            <a:pPr algn="just">
              <a:lnSpc>
                <a:spcPts val="3984"/>
              </a:lnSpc>
            </a:pPr>
            <a:r>
              <a:rPr lang="en-US" sz="3065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2. ECG sensors - Which use electrodes to measure length between each pulse,i.e uses electrical activity of heart.Sensors like ECG AD8232 sensor would results in creation of our prototypes like chest straps.</a:t>
            </a:r>
          </a:p>
          <a:p>
            <a:pPr algn="just">
              <a:lnSpc>
                <a:spcPts val="3984"/>
              </a:lnSpc>
            </a:pPr>
          </a:p>
          <a:p>
            <a:pPr algn="just">
              <a:lnSpc>
                <a:spcPts val="3984"/>
              </a:lnSpc>
            </a:pPr>
          </a:p>
        </p:txBody>
      </p:sp>
    </p:spTree>
  </p:cSld>
  <p:clrMapOvr>
    <a:masterClrMapping/>
  </p:clrMapOvr>
  <p:transition spd="fast">
    <p:cover dir="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18171">
            <a:off x="-695725" y="-266968"/>
            <a:ext cx="5434068" cy="3784087"/>
          </a:xfrm>
          <a:custGeom>
            <a:avLst/>
            <a:gdLst/>
            <a:ahLst/>
            <a:cxnLst/>
            <a:rect r="r" b="b" t="t" l="l"/>
            <a:pathLst>
              <a:path h="3784087" w="5434068">
                <a:moveTo>
                  <a:pt x="0" y="0"/>
                </a:moveTo>
                <a:lnTo>
                  <a:pt x="5434067" y="0"/>
                </a:lnTo>
                <a:lnTo>
                  <a:pt x="5434067" y="3784087"/>
                </a:lnTo>
                <a:lnTo>
                  <a:pt x="0" y="3784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56253" y="8062432"/>
            <a:ext cx="2914626" cy="3278209"/>
          </a:xfrm>
          <a:custGeom>
            <a:avLst/>
            <a:gdLst/>
            <a:ahLst/>
            <a:cxnLst/>
            <a:rect r="r" b="b" t="t" l="l"/>
            <a:pathLst>
              <a:path h="3278209" w="2914626">
                <a:moveTo>
                  <a:pt x="0" y="0"/>
                </a:moveTo>
                <a:lnTo>
                  <a:pt x="2914626" y="0"/>
                </a:lnTo>
                <a:lnTo>
                  <a:pt x="2914626" y="3278209"/>
                </a:lnTo>
                <a:lnTo>
                  <a:pt x="0" y="3278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7009017" y="1090951"/>
            <a:ext cx="13604521" cy="9671578"/>
          </a:xfrm>
          <a:custGeom>
            <a:avLst/>
            <a:gdLst/>
            <a:ahLst/>
            <a:cxnLst/>
            <a:rect r="r" b="b" t="t" l="l"/>
            <a:pathLst>
              <a:path h="9671578" w="13604521">
                <a:moveTo>
                  <a:pt x="0" y="0"/>
                </a:moveTo>
                <a:lnTo>
                  <a:pt x="13604521" y="0"/>
                </a:lnTo>
                <a:lnTo>
                  <a:pt x="13604521" y="9671578"/>
                </a:lnTo>
                <a:lnTo>
                  <a:pt x="0" y="96715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35579" y="209735"/>
            <a:ext cx="4551398" cy="9867529"/>
          </a:xfrm>
          <a:custGeom>
            <a:avLst/>
            <a:gdLst/>
            <a:ahLst/>
            <a:cxnLst/>
            <a:rect r="r" b="b" t="t" l="l"/>
            <a:pathLst>
              <a:path h="9867529" w="4551398">
                <a:moveTo>
                  <a:pt x="0" y="0"/>
                </a:moveTo>
                <a:lnTo>
                  <a:pt x="4551398" y="0"/>
                </a:lnTo>
                <a:lnTo>
                  <a:pt x="4551398" y="9867530"/>
                </a:lnTo>
                <a:lnTo>
                  <a:pt x="0" y="98675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45870" y="4102148"/>
            <a:ext cx="6485821" cy="541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9"/>
              </a:lnSpc>
            </a:pP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Introducing our innovative health companion app, seamlessly integrating heart rate and temperature monitoring with proactive health alerts. Stay informed about your well-being, explore curated articles and blogs on heart health, and effortlessly locate nearby hospitals for immediate assistance with just a tap.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404747" y="1997307"/>
            <a:ext cx="2293574" cy="1032891"/>
            <a:chOff x="0" y="0"/>
            <a:chExt cx="604069" cy="2720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04069" cy="272037"/>
            </a:xfrm>
            <a:custGeom>
              <a:avLst/>
              <a:gdLst/>
              <a:ahLst/>
              <a:cxnLst/>
              <a:rect r="r" b="b" t="t" l="l"/>
              <a:pathLst>
                <a:path h="272037" w="604069">
                  <a:moveTo>
                    <a:pt x="0" y="0"/>
                  </a:moveTo>
                  <a:lnTo>
                    <a:pt x="604069" y="0"/>
                  </a:lnTo>
                  <a:lnTo>
                    <a:pt x="604069" y="272037"/>
                  </a:lnTo>
                  <a:lnTo>
                    <a:pt x="0" y="272037"/>
                  </a:lnTo>
                  <a:close/>
                </a:path>
              </a:pathLst>
            </a:custGeom>
            <a:solidFill>
              <a:srgbClr val="FFF8E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04069" cy="310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404747" y="2035407"/>
            <a:ext cx="1926722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  APP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5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48810" y="5708526"/>
            <a:ext cx="5401528" cy="5451083"/>
          </a:xfrm>
          <a:custGeom>
            <a:avLst/>
            <a:gdLst/>
            <a:ahLst/>
            <a:cxnLst/>
            <a:rect r="r" b="b" t="t" l="l"/>
            <a:pathLst>
              <a:path h="5451083" w="5401528">
                <a:moveTo>
                  <a:pt x="0" y="0"/>
                </a:moveTo>
                <a:lnTo>
                  <a:pt x="5401528" y="0"/>
                </a:lnTo>
                <a:lnTo>
                  <a:pt x="5401528" y="5451084"/>
                </a:lnTo>
                <a:lnTo>
                  <a:pt x="0" y="5451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047910" y="4917120"/>
            <a:ext cx="5660240" cy="4808770"/>
          </a:xfrm>
          <a:custGeom>
            <a:avLst/>
            <a:gdLst/>
            <a:ahLst/>
            <a:cxnLst/>
            <a:rect r="r" b="b" t="t" l="l"/>
            <a:pathLst>
              <a:path h="4808770" w="5660240">
                <a:moveTo>
                  <a:pt x="0" y="0"/>
                </a:moveTo>
                <a:lnTo>
                  <a:pt x="5660240" y="0"/>
                </a:lnTo>
                <a:lnTo>
                  <a:pt x="5660240" y="4808771"/>
                </a:lnTo>
                <a:lnTo>
                  <a:pt x="0" y="48087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6420" r="-64314" b="-2107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77534" y="3952448"/>
            <a:ext cx="1200992" cy="1435968"/>
          </a:xfrm>
          <a:custGeom>
            <a:avLst/>
            <a:gdLst/>
            <a:ahLst/>
            <a:cxnLst/>
            <a:rect r="r" b="b" t="t" l="l"/>
            <a:pathLst>
              <a:path h="1435968" w="1200992">
                <a:moveTo>
                  <a:pt x="0" y="0"/>
                </a:moveTo>
                <a:lnTo>
                  <a:pt x="1200991" y="0"/>
                </a:lnTo>
                <a:lnTo>
                  <a:pt x="1200991" y="1435968"/>
                </a:lnTo>
                <a:lnTo>
                  <a:pt x="0" y="14359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6311709" y="5052495"/>
            <a:ext cx="5660240" cy="4808770"/>
          </a:xfrm>
          <a:custGeom>
            <a:avLst/>
            <a:gdLst/>
            <a:ahLst/>
            <a:cxnLst/>
            <a:rect r="r" b="b" t="t" l="l"/>
            <a:pathLst>
              <a:path h="4808770" w="5660240">
                <a:moveTo>
                  <a:pt x="0" y="0"/>
                </a:moveTo>
                <a:lnTo>
                  <a:pt x="5660240" y="0"/>
                </a:lnTo>
                <a:lnTo>
                  <a:pt x="5660240" y="4808770"/>
                </a:lnTo>
                <a:lnTo>
                  <a:pt x="0" y="4808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6420" r="-64314" b="-2107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1575509" y="5033733"/>
            <a:ext cx="5660240" cy="4808770"/>
          </a:xfrm>
          <a:custGeom>
            <a:avLst/>
            <a:gdLst/>
            <a:ahLst/>
            <a:cxnLst/>
            <a:rect r="r" b="b" t="t" l="l"/>
            <a:pathLst>
              <a:path h="4808770" w="5660240">
                <a:moveTo>
                  <a:pt x="0" y="0"/>
                </a:moveTo>
                <a:lnTo>
                  <a:pt x="5660240" y="0"/>
                </a:lnTo>
                <a:lnTo>
                  <a:pt x="5660240" y="4808770"/>
                </a:lnTo>
                <a:lnTo>
                  <a:pt x="0" y="4808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6420" r="-64314" b="-2107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241989" y="5800000"/>
            <a:ext cx="4327281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20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INSIGHTS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45405" y="6946810"/>
            <a:ext cx="3720449" cy="226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</a:pPr>
            <a:r>
              <a:rPr lang="en-US" sz="27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Access curated articles and blogs on heart health for informed decision-making.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49712" y="2511606"/>
            <a:ext cx="12188576" cy="99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b="true" sz="2799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INTRODUCING OUR CUTTING-EDGE HEALTH APP, DESIGNED TO EMPOWER USERS WITH ESSENTIAL FEATURES: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1462674" y="371244"/>
            <a:ext cx="6084112" cy="4236754"/>
          </a:xfrm>
          <a:custGeom>
            <a:avLst/>
            <a:gdLst/>
            <a:ahLst/>
            <a:cxnLst/>
            <a:rect r="r" b="b" t="t" l="l"/>
            <a:pathLst>
              <a:path h="4236754" w="6084112">
                <a:moveTo>
                  <a:pt x="0" y="0"/>
                </a:moveTo>
                <a:lnTo>
                  <a:pt x="6084112" y="0"/>
                </a:lnTo>
                <a:lnTo>
                  <a:pt x="6084112" y="4236754"/>
                </a:lnTo>
                <a:lnTo>
                  <a:pt x="0" y="4236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30408" y="3813168"/>
            <a:ext cx="1627184" cy="1627184"/>
          </a:xfrm>
          <a:custGeom>
            <a:avLst/>
            <a:gdLst/>
            <a:ahLst/>
            <a:cxnLst/>
            <a:rect r="r" b="b" t="t" l="l"/>
            <a:pathLst>
              <a:path h="1627184" w="1627184">
                <a:moveTo>
                  <a:pt x="0" y="0"/>
                </a:moveTo>
                <a:lnTo>
                  <a:pt x="1627184" y="0"/>
                </a:lnTo>
                <a:lnTo>
                  <a:pt x="1627184" y="1627184"/>
                </a:lnTo>
                <a:lnTo>
                  <a:pt x="0" y="16271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403947" y="3788819"/>
            <a:ext cx="1860856" cy="186085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797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8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684704" y="4231403"/>
            <a:ext cx="1299342" cy="975688"/>
          </a:xfrm>
          <a:custGeom>
            <a:avLst/>
            <a:gdLst/>
            <a:ahLst/>
            <a:cxnLst/>
            <a:rect r="r" b="b" t="t" l="l"/>
            <a:pathLst>
              <a:path h="975688" w="1299342">
                <a:moveTo>
                  <a:pt x="0" y="0"/>
                </a:moveTo>
                <a:lnTo>
                  <a:pt x="1299343" y="0"/>
                </a:lnTo>
                <a:lnTo>
                  <a:pt x="1299343" y="975688"/>
                </a:lnTo>
                <a:lnTo>
                  <a:pt x="0" y="9756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598397" y="4491386"/>
            <a:ext cx="771299" cy="787039"/>
          </a:xfrm>
          <a:custGeom>
            <a:avLst/>
            <a:gdLst/>
            <a:ahLst/>
            <a:cxnLst/>
            <a:rect r="r" b="b" t="t" l="l"/>
            <a:pathLst>
              <a:path h="787039" w="771299">
                <a:moveTo>
                  <a:pt x="0" y="0"/>
                </a:moveTo>
                <a:lnTo>
                  <a:pt x="771299" y="0"/>
                </a:lnTo>
                <a:lnTo>
                  <a:pt x="771299" y="787039"/>
                </a:lnTo>
                <a:lnTo>
                  <a:pt x="0" y="78703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983266" y="5788466"/>
            <a:ext cx="3789527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20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Health Alerts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30642" y="7082636"/>
            <a:ext cx="3542151" cy="186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8"/>
              </a:lnSpc>
            </a:pPr>
            <a:r>
              <a:rPr lang="en-US" sz="272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Receive instant notifications regarding your heart health status.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47066" y="5878562"/>
            <a:ext cx="3789527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20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EMERGENCY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78189" y="6946521"/>
            <a:ext cx="4327281" cy="210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9"/>
              </a:lnSpc>
            </a:pPr>
            <a:r>
              <a:rPr lang="en-US" sz="30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Easily find nearby hospitals and initiate emergency calls with a single click.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5225996" y="1028700"/>
            <a:ext cx="7839455" cy="1111431"/>
            <a:chOff x="0" y="0"/>
            <a:chExt cx="2064712" cy="29272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64712" cy="292722"/>
            </a:xfrm>
            <a:custGeom>
              <a:avLst/>
              <a:gdLst/>
              <a:ahLst/>
              <a:cxnLst/>
              <a:rect r="r" b="b" t="t" l="l"/>
              <a:pathLst>
                <a:path h="292722" w="2064712">
                  <a:moveTo>
                    <a:pt x="0" y="0"/>
                  </a:moveTo>
                  <a:lnTo>
                    <a:pt x="2064712" y="0"/>
                  </a:lnTo>
                  <a:lnTo>
                    <a:pt x="2064712" y="292722"/>
                  </a:lnTo>
                  <a:lnTo>
                    <a:pt x="0" y="292722"/>
                  </a:lnTo>
                  <a:close/>
                </a:path>
              </a:pathLst>
            </a:custGeom>
            <a:solidFill>
              <a:srgbClr val="FFF8E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064712" cy="330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4902283" y="1066800"/>
            <a:ext cx="8483434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FEATURES OF THE APP</a:t>
            </a:r>
          </a:p>
        </p:txBody>
      </p:sp>
    </p:spTree>
  </p:cSld>
  <p:clrMapOvr>
    <a:masterClrMapping/>
  </p:clrMapOvr>
  <p:transition spd="fast">
    <p:cover dir="d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01253" y="527972"/>
            <a:ext cx="5369873" cy="2047481"/>
            <a:chOff x="0" y="0"/>
            <a:chExt cx="7159830" cy="272997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159830" cy="2729975"/>
              <a:chOff x="0" y="0"/>
              <a:chExt cx="1624820" cy="61952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624820" cy="619528"/>
              </a:xfrm>
              <a:custGeom>
                <a:avLst/>
                <a:gdLst/>
                <a:ahLst/>
                <a:cxnLst/>
                <a:rect r="r" b="b" t="t" l="l"/>
                <a:pathLst>
                  <a:path h="619528" w="1624820">
                    <a:moveTo>
                      <a:pt x="0" y="0"/>
                    </a:moveTo>
                    <a:lnTo>
                      <a:pt x="1624820" y="0"/>
                    </a:lnTo>
                    <a:lnTo>
                      <a:pt x="1624820" y="619528"/>
                    </a:lnTo>
                    <a:lnTo>
                      <a:pt x="0" y="619528"/>
                    </a:lnTo>
                    <a:close/>
                  </a:path>
                </a:pathLst>
              </a:custGeom>
              <a:solidFill>
                <a:srgbClr val="FFF8E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624820" cy="6576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898543" y="245696"/>
              <a:ext cx="5770522" cy="23087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47"/>
                </a:lnSpc>
              </a:pPr>
              <a:r>
                <a:rPr lang="en-US" b="true" sz="5918">
                  <a:solidFill>
                    <a:srgbClr val="A2272C"/>
                  </a:solidFill>
                  <a:latin typeface="Londrina Solid Heavy"/>
                  <a:ea typeface="Londrina Solid Heavy"/>
                  <a:cs typeface="Londrina Solid Heavy"/>
                  <a:sym typeface="Londrina Solid Heavy"/>
                </a:rPr>
                <a:t>BUDGET</a:t>
              </a:r>
            </a:p>
            <a:p>
              <a:pPr algn="ctr" marL="0" indent="0" lvl="0">
                <a:lnSpc>
                  <a:spcPts val="6747"/>
                </a:lnSpc>
              </a:pPr>
              <a:r>
                <a:rPr lang="en-US" b="true" sz="5918">
                  <a:solidFill>
                    <a:srgbClr val="A2272C"/>
                  </a:solidFill>
                  <a:latin typeface="Londrina Solid Heavy"/>
                  <a:ea typeface="Londrina Solid Heavy"/>
                  <a:cs typeface="Londrina Solid Heavy"/>
                  <a:sym typeface="Londrina Solid Heavy"/>
                </a:rPr>
                <a:t>BREAKDOWN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357786">
            <a:off x="-211522" y="-811249"/>
            <a:ext cx="3043573" cy="5812379"/>
          </a:xfrm>
          <a:custGeom>
            <a:avLst/>
            <a:gdLst/>
            <a:ahLst/>
            <a:cxnLst/>
            <a:rect r="r" b="b" t="t" l="l"/>
            <a:pathLst>
              <a:path h="5812379" w="3043573">
                <a:moveTo>
                  <a:pt x="0" y="0"/>
                </a:moveTo>
                <a:lnTo>
                  <a:pt x="3043573" y="0"/>
                </a:lnTo>
                <a:lnTo>
                  <a:pt x="3043573" y="5812379"/>
                </a:lnTo>
                <a:lnTo>
                  <a:pt x="0" y="5812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98175" y="5523432"/>
            <a:ext cx="5693246" cy="6578330"/>
          </a:xfrm>
          <a:custGeom>
            <a:avLst/>
            <a:gdLst/>
            <a:ahLst/>
            <a:cxnLst/>
            <a:rect r="r" b="b" t="t" l="l"/>
            <a:pathLst>
              <a:path h="6578330" w="5693246">
                <a:moveTo>
                  <a:pt x="0" y="0"/>
                </a:moveTo>
                <a:lnTo>
                  <a:pt x="5693246" y="0"/>
                </a:lnTo>
                <a:lnTo>
                  <a:pt x="5693246" y="6578330"/>
                </a:lnTo>
                <a:lnTo>
                  <a:pt x="0" y="6578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574818" y="3884307"/>
            <a:ext cx="8700010" cy="6397587"/>
          </a:xfrm>
          <a:prstGeom prst="rect">
            <a:avLst/>
          </a:prstGeom>
        </p:spPr>
      </p:pic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310264" y="3458224"/>
          <a:ext cx="7315200" cy="5810250"/>
        </p:xfrm>
        <a:graphic>
          <a:graphicData uri="http://schemas.openxmlformats.org/drawingml/2006/table">
            <a:tbl>
              <a:tblPr/>
              <a:tblGrid>
                <a:gridCol w="1344305"/>
                <a:gridCol w="3532495"/>
                <a:gridCol w="2438400"/>
              </a:tblGrid>
              <a:tr h="10259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SL.NO.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97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AREA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97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ESTIMATE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97B"/>
                    </a:solidFill>
                  </a:tcPr>
                </a:tc>
              </a:tr>
              <a:tr h="11409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97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RESOURCE &amp; COMPONENTS COSTS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97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97B"/>
                    </a:solidFill>
                  </a:tcPr>
                </a:tc>
              </a:tr>
              <a:tr h="11409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97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RESEARCH &amp; DEVELOPMENT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97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15000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97B"/>
                    </a:solidFill>
                  </a:tcPr>
                </a:tc>
              </a:tr>
              <a:tr h="10259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97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CONTINGENCY FUND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97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97B"/>
                    </a:solidFill>
                  </a:tcPr>
                </a:tc>
              </a:tr>
              <a:tr h="14765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97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TRAVEL &amp; MISCELLANEOUS EXPENSES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97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97B"/>
                    </a:solidFill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9144000" y="3114035"/>
            <a:ext cx="8896102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FFF4E3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TOTAL AMOUNT = RS. 50000</a:t>
            </a:r>
          </a:p>
        </p:txBody>
      </p:sp>
    </p:spTree>
  </p:cSld>
  <p:clrMapOvr>
    <a:masterClrMapping/>
  </p:clrMapOvr>
  <p:transition spd="fast">
    <p:cover dir="d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5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05325" y="-408783"/>
            <a:ext cx="4587733" cy="5557826"/>
          </a:xfrm>
          <a:custGeom>
            <a:avLst/>
            <a:gdLst/>
            <a:ahLst/>
            <a:cxnLst/>
            <a:rect r="r" b="b" t="t" l="l"/>
            <a:pathLst>
              <a:path h="5557826" w="4587733">
                <a:moveTo>
                  <a:pt x="0" y="0"/>
                </a:moveTo>
                <a:lnTo>
                  <a:pt x="4587733" y="0"/>
                </a:lnTo>
                <a:lnTo>
                  <a:pt x="4587733" y="5557826"/>
                </a:lnTo>
                <a:lnTo>
                  <a:pt x="0" y="5557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82488">
            <a:off x="13919687" y="4130222"/>
            <a:ext cx="5414609" cy="9893804"/>
          </a:xfrm>
          <a:custGeom>
            <a:avLst/>
            <a:gdLst/>
            <a:ahLst/>
            <a:cxnLst/>
            <a:rect r="r" b="b" t="t" l="l"/>
            <a:pathLst>
              <a:path h="9893804" w="5414609">
                <a:moveTo>
                  <a:pt x="0" y="0"/>
                </a:moveTo>
                <a:lnTo>
                  <a:pt x="5414609" y="0"/>
                </a:lnTo>
                <a:lnTo>
                  <a:pt x="5414609" y="9893805"/>
                </a:lnTo>
                <a:lnTo>
                  <a:pt x="0" y="9893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03296">
            <a:off x="13248204" y="5128493"/>
            <a:ext cx="2974683" cy="3246182"/>
          </a:xfrm>
          <a:custGeom>
            <a:avLst/>
            <a:gdLst/>
            <a:ahLst/>
            <a:cxnLst/>
            <a:rect r="r" b="b" t="t" l="l"/>
            <a:pathLst>
              <a:path h="3246182" w="2974683">
                <a:moveTo>
                  <a:pt x="0" y="0"/>
                </a:moveTo>
                <a:lnTo>
                  <a:pt x="2974683" y="0"/>
                </a:lnTo>
                <a:lnTo>
                  <a:pt x="2974683" y="3246182"/>
                </a:lnTo>
                <a:lnTo>
                  <a:pt x="0" y="32461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54255" y="2181319"/>
            <a:ext cx="1980282" cy="2967724"/>
          </a:xfrm>
          <a:custGeom>
            <a:avLst/>
            <a:gdLst/>
            <a:ahLst/>
            <a:cxnLst/>
            <a:rect r="r" b="b" t="t" l="l"/>
            <a:pathLst>
              <a:path h="2967724" w="1980282">
                <a:moveTo>
                  <a:pt x="0" y="0"/>
                </a:moveTo>
                <a:lnTo>
                  <a:pt x="1980282" y="0"/>
                </a:lnTo>
                <a:lnTo>
                  <a:pt x="1980282" y="2967724"/>
                </a:lnTo>
                <a:lnTo>
                  <a:pt x="0" y="2967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586287" y="4086060"/>
            <a:ext cx="8974584" cy="2125968"/>
            <a:chOff x="0" y="0"/>
            <a:chExt cx="2363676" cy="5599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63676" cy="559926"/>
            </a:xfrm>
            <a:custGeom>
              <a:avLst/>
              <a:gdLst/>
              <a:ahLst/>
              <a:cxnLst/>
              <a:rect r="r" b="b" t="t" l="l"/>
              <a:pathLst>
                <a:path h="559926" w="2363676">
                  <a:moveTo>
                    <a:pt x="0" y="0"/>
                  </a:moveTo>
                  <a:lnTo>
                    <a:pt x="2363676" y="0"/>
                  </a:lnTo>
                  <a:lnTo>
                    <a:pt x="2363676" y="559926"/>
                  </a:lnTo>
                  <a:lnTo>
                    <a:pt x="0" y="559926"/>
                  </a:lnTo>
                  <a:close/>
                </a:path>
              </a:pathLst>
            </a:custGeom>
            <a:solidFill>
              <a:srgbClr val="FFF8E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63676" cy="598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061115" y="4162260"/>
            <a:ext cx="8165770" cy="204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5958"/>
              </a:lnSpc>
            </a:pPr>
            <a:r>
              <a:rPr lang="en-US" b="true" sz="13998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THANK YOU 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98432" y="1795490"/>
            <a:ext cx="7691137" cy="1980003"/>
            <a:chOff x="0" y="0"/>
            <a:chExt cx="2025649" cy="5214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25649" cy="521482"/>
            </a:xfrm>
            <a:custGeom>
              <a:avLst/>
              <a:gdLst/>
              <a:ahLst/>
              <a:cxnLst/>
              <a:rect r="r" b="b" t="t" l="l"/>
              <a:pathLst>
                <a:path h="521482" w="2025649">
                  <a:moveTo>
                    <a:pt x="0" y="0"/>
                  </a:moveTo>
                  <a:lnTo>
                    <a:pt x="2025649" y="0"/>
                  </a:lnTo>
                  <a:lnTo>
                    <a:pt x="2025649" y="521482"/>
                  </a:lnTo>
                  <a:lnTo>
                    <a:pt x="0" y="521482"/>
                  </a:lnTo>
                  <a:close/>
                </a:path>
              </a:pathLst>
            </a:custGeom>
            <a:solidFill>
              <a:srgbClr val="FFF8E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25649" cy="559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40279" y="3629393"/>
            <a:ext cx="5806936" cy="1595282"/>
            <a:chOff x="0" y="0"/>
            <a:chExt cx="1529399" cy="4201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29399" cy="420157"/>
            </a:xfrm>
            <a:custGeom>
              <a:avLst/>
              <a:gdLst/>
              <a:ahLst/>
              <a:cxnLst/>
              <a:rect r="r" b="b" t="t" l="l"/>
              <a:pathLst>
                <a:path h="420157" w="1529399">
                  <a:moveTo>
                    <a:pt x="0" y="0"/>
                  </a:moveTo>
                  <a:lnTo>
                    <a:pt x="1529399" y="0"/>
                  </a:lnTo>
                  <a:lnTo>
                    <a:pt x="1529399" y="420157"/>
                  </a:lnTo>
                  <a:lnTo>
                    <a:pt x="0" y="420157"/>
                  </a:lnTo>
                  <a:close/>
                </a:path>
              </a:pathLst>
            </a:custGeom>
            <a:solidFill>
              <a:srgbClr val="FFF8E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29399" cy="458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52191" y="5143500"/>
            <a:ext cx="4552309" cy="1478000"/>
            <a:chOff x="0" y="0"/>
            <a:chExt cx="1198962" cy="3892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98962" cy="389267"/>
            </a:xfrm>
            <a:custGeom>
              <a:avLst/>
              <a:gdLst/>
              <a:ahLst/>
              <a:cxnLst/>
              <a:rect r="r" b="b" t="t" l="l"/>
              <a:pathLst>
                <a:path h="389267" w="1198962">
                  <a:moveTo>
                    <a:pt x="0" y="0"/>
                  </a:moveTo>
                  <a:lnTo>
                    <a:pt x="1198962" y="0"/>
                  </a:lnTo>
                  <a:lnTo>
                    <a:pt x="1198962" y="389267"/>
                  </a:lnTo>
                  <a:lnTo>
                    <a:pt x="0" y="389267"/>
                  </a:lnTo>
                  <a:close/>
                </a:path>
              </a:pathLst>
            </a:custGeom>
            <a:solidFill>
              <a:srgbClr val="FFF8E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98962" cy="427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298432" y="2081736"/>
            <a:ext cx="7691137" cy="4314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85"/>
              </a:lnSpc>
            </a:pPr>
            <a:r>
              <a:rPr lang="en-US" b="true" sz="9899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HEART ATTACK DETECTION SYSTEM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560159" y="5687742"/>
            <a:ext cx="2747943" cy="3285584"/>
          </a:xfrm>
          <a:custGeom>
            <a:avLst/>
            <a:gdLst/>
            <a:ahLst/>
            <a:cxnLst/>
            <a:rect r="r" b="b" t="t" l="l"/>
            <a:pathLst>
              <a:path h="3285584" w="2747943">
                <a:moveTo>
                  <a:pt x="0" y="0"/>
                </a:moveTo>
                <a:lnTo>
                  <a:pt x="2747943" y="0"/>
                </a:lnTo>
                <a:lnTo>
                  <a:pt x="2747943" y="3285584"/>
                </a:lnTo>
                <a:lnTo>
                  <a:pt x="0" y="328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-335090"/>
            <a:ext cx="2905787" cy="3520227"/>
          </a:xfrm>
          <a:custGeom>
            <a:avLst/>
            <a:gdLst/>
            <a:ahLst/>
            <a:cxnLst/>
            <a:rect r="r" b="b" t="t" l="l"/>
            <a:pathLst>
              <a:path h="3520227" w="2905787">
                <a:moveTo>
                  <a:pt x="0" y="0"/>
                </a:moveTo>
                <a:lnTo>
                  <a:pt x="2905787" y="0"/>
                </a:lnTo>
                <a:lnTo>
                  <a:pt x="2905787" y="3520227"/>
                </a:lnTo>
                <a:lnTo>
                  <a:pt x="0" y="35202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-1169062">
            <a:off x="1252776" y="5191560"/>
            <a:ext cx="4190493" cy="3855532"/>
            <a:chOff x="0" y="0"/>
            <a:chExt cx="5587324" cy="51407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24651" cy="5140709"/>
            </a:xfrm>
            <a:custGeom>
              <a:avLst/>
              <a:gdLst/>
              <a:ahLst/>
              <a:cxnLst/>
              <a:rect r="r" b="b" t="t" l="l"/>
              <a:pathLst>
                <a:path h="5140709" w="5324651">
                  <a:moveTo>
                    <a:pt x="0" y="0"/>
                  </a:moveTo>
                  <a:lnTo>
                    <a:pt x="5324651" y="0"/>
                  </a:lnTo>
                  <a:lnTo>
                    <a:pt x="5324651" y="5140709"/>
                  </a:lnTo>
                  <a:lnTo>
                    <a:pt x="0" y="5140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84070" y="613999"/>
              <a:ext cx="4403254" cy="4526709"/>
            </a:xfrm>
            <a:custGeom>
              <a:avLst/>
              <a:gdLst/>
              <a:ahLst/>
              <a:cxnLst/>
              <a:rect r="r" b="b" t="t" l="l"/>
              <a:pathLst>
                <a:path h="4526709" w="4403254">
                  <a:moveTo>
                    <a:pt x="0" y="0"/>
                  </a:moveTo>
                  <a:lnTo>
                    <a:pt x="4403254" y="0"/>
                  </a:lnTo>
                  <a:lnTo>
                    <a:pt x="4403254" y="4526710"/>
                  </a:lnTo>
                  <a:lnTo>
                    <a:pt x="0" y="4526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488950">
              <a:off x="679204" y="553210"/>
              <a:ext cx="3966244" cy="4328242"/>
            </a:xfrm>
            <a:custGeom>
              <a:avLst/>
              <a:gdLst/>
              <a:ahLst/>
              <a:cxnLst/>
              <a:rect r="r" b="b" t="t" l="l"/>
              <a:pathLst>
                <a:path h="4328242" w="3966244">
                  <a:moveTo>
                    <a:pt x="0" y="0"/>
                  </a:moveTo>
                  <a:lnTo>
                    <a:pt x="3966243" y="0"/>
                  </a:lnTo>
                  <a:lnTo>
                    <a:pt x="3966243" y="4328242"/>
                  </a:lnTo>
                  <a:lnTo>
                    <a:pt x="0" y="4328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5400000">
            <a:off x="12671341" y="60967"/>
            <a:ext cx="4875770" cy="5289297"/>
          </a:xfrm>
          <a:custGeom>
            <a:avLst/>
            <a:gdLst/>
            <a:ahLst/>
            <a:cxnLst/>
            <a:rect r="r" b="b" t="t" l="l"/>
            <a:pathLst>
              <a:path h="5289297" w="4875770">
                <a:moveTo>
                  <a:pt x="0" y="0"/>
                </a:moveTo>
                <a:lnTo>
                  <a:pt x="4875770" y="0"/>
                </a:lnTo>
                <a:lnTo>
                  <a:pt x="4875770" y="5289296"/>
                </a:lnTo>
                <a:lnTo>
                  <a:pt x="0" y="52892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427788">
            <a:off x="12570018" y="2145531"/>
            <a:ext cx="1980282" cy="2967724"/>
          </a:xfrm>
          <a:custGeom>
            <a:avLst/>
            <a:gdLst/>
            <a:ahLst/>
            <a:cxnLst/>
            <a:rect r="r" b="b" t="t" l="l"/>
            <a:pathLst>
              <a:path h="2967724" w="1980282">
                <a:moveTo>
                  <a:pt x="0" y="0"/>
                </a:moveTo>
                <a:lnTo>
                  <a:pt x="1980281" y="0"/>
                </a:lnTo>
                <a:lnTo>
                  <a:pt x="1980281" y="2967724"/>
                </a:lnTo>
                <a:lnTo>
                  <a:pt x="0" y="29677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768985">
            <a:off x="-771114" y="-1020036"/>
            <a:ext cx="4737113" cy="4573467"/>
          </a:xfrm>
          <a:custGeom>
            <a:avLst/>
            <a:gdLst/>
            <a:ahLst/>
            <a:cxnLst/>
            <a:rect r="r" b="b" t="t" l="l"/>
            <a:pathLst>
              <a:path h="4573467" w="4737113">
                <a:moveTo>
                  <a:pt x="0" y="0"/>
                </a:moveTo>
                <a:lnTo>
                  <a:pt x="4737113" y="0"/>
                </a:lnTo>
                <a:lnTo>
                  <a:pt x="4737113" y="4573467"/>
                </a:lnTo>
                <a:lnTo>
                  <a:pt x="0" y="4573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28700" y="451569"/>
            <a:ext cx="1982899" cy="2397442"/>
          </a:xfrm>
          <a:custGeom>
            <a:avLst/>
            <a:gdLst/>
            <a:ahLst/>
            <a:cxnLst/>
            <a:rect r="r" b="b" t="t" l="l"/>
            <a:pathLst>
              <a:path h="2397442" w="1982899">
                <a:moveTo>
                  <a:pt x="0" y="0"/>
                </a:moveTo>
                <a:lnTo>
                  <a:pt x="1982899" y="0"/>
                </a:lnTo>
                <a:lnTo>
                  <a:pt x="1982899" y="2397441"/>
                </a:lnTo>
                <a:lnTo>
                  <a:pt x="0" y="239744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867318" y="7197184"/>
            <a:ext cx="6553364" cy="123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b="true" sz="350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Save life , with the early diagnosis of heart attack </a:t>
            </a:r>
          </a:p>
        </p:txBody>
      </p:sp>
    </p:spTree>
  </p:cSld>
  <p:clrMapOvr>
    <a:masterClrMapping/>
  </p:clrMapOvr>
  <p:transition spd="fast">
    <p:cover dir="d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5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873770"/>
            <a:ext cx="5581520" cy="4932660"/>
          </a:xfrm>
          <a:custGeom>
            <a:avLst/>
            <a:gdLst/>
            <a:ahLst/>
            <a:cxnLst/>
            <a:rect r="r" b="b" t="t" l="l"/>
            <a:pathLst>
              <a:path h="4932660" w="5581520">
                <a:moveTo>
                  <a:pt x="0" y="0"/>
                </a:moveTo>
                <a:lnTo>
                  <a:pt x="5581520" y="0"/>
                </a:lnTo>
                <a:lnTo>
                  <a:pt x="5581520" y="4932660"/>
                </a:lnTo>
                <a:lnTo>
                  <a:pt x="0" y="493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413181"/>
            <a:ext cx="5405858" cy="1535913"/>
          </a:xfrm>
          <a:custGeom>
            <a:avLst/>
            <a:gdLst/>
            <a:ahLst/>
            <a:cxnLst/>
            <a:rect r="r" b="b" t="t" l="l"/>
            <a:pathLst>
              <a:path h="1535913" w="5405858">
                <a:moveTo>
                  <a:pt x="0" y="0"/>
                </a:moveTo>
                <a:lnTo>
                  <a:pt x="5405858" y="0"/>
                </a:lnTo>
                <a:lnTo>
                  <a:pt x="5405858" y="1535913"/>
                </a:lnTo>
                <a:lnTo>
                  <a:pt x="0" y="1535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859732" y="1413181"/>
            <a:ext cx="5399568" cy="2950584"/>
          </a:xfrm>
          <a:custGeom>
            <a:avLst/>
            <a:gdLst/>
            <a:ahLst/>
            <a:cxnLst/>
            <a:rect r="r" b="b" t="t" l="l"/>
            <a:pathLst>
              <a:path h="2950584" w="5399568">
                <a:moveTo>
                  <a:pt x="0" y="0"/>
                </a:moveTo>
                <a:lnTo>
                  <a:pt x="5399568" y="0"/>
                </a:lnTo>
                <a:lnTo>
                  <a:pt x="5399568" y="2950583"/>
                </a:lnTo>
                <a:lnTo>
                  <a:pt x="0" y="29505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3186324"/>
            <a:ext cx="9584969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6"/>
              </a:lnSpc>
            </a:pPr>
            <a:r>
              <a:rPr lang="en-US" sz="1946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As above India Today stated that</a:t>
            </a:r>
            <a:r>
              <a:rPr lang="en-US" sz="1946" u="sng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1946" u="sng" b="true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Over 32,457 individuals died due to heart attacks in 2022</a:t>
            </a:r>
            <a:r>
              <a:rPr lang="en-US" sz="1946" u="sng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,</a:t>
            </a:r>
            <a:r>
              <a:rPr lang="en-US" sz="1946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 as per the latest data by the National Crime Records Bureau.</a:t>
            </a:r>
          </a:p>
          <a:p>
            <a:pPr algn="l">
              <a:lnSpc>
                <a:spcPts val="2336"/>
              </a:lnSpc>
            </a:pPr>
            <a:r>
              <a:rPr lang="en-US" sz="1946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This marks a </a:t>
            </a:r>
            <a:r>
              <a:rPr lang="en-US" sz="1946" u="sng" b="true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10.1%</a:t>
            </a:r>
            <a:r>
              <a:rPr lang="en-US" sz="1946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 increase from the previous year's figure of </a:t>
            </a:r>
            <a:r>
              <a:rPr lang="en-US" sz="1946" u="sng" b="true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50,739</a:t>
            </a:r>
            <a:r>
              <a:rPr lang="en-US" sz="1946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.</a:t>
            </a:r>
          </a:p>
          <a:p>
            <a:pPr algn="l">
              <a:lnSpc>
                <a:spcPts val="233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095062" y="4661804"/>
            <a:ext cx="10455038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95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As per </a:t>
            </a:r>
            <a:r>
              <a:rPr lang="en-US" sz="1950" u="sng" b="true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World Health Organization </a:t>
            </a:r>
            <a:r>
              <a:rPr lang="en-US" sz="195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  An estimated 17.9 million people died from CVDs in 2016, representing 31% of all global deaths. Of these deaths, </a:t>
            </a:r>
            <a:r>
              <a:rPr lang="en-US" sz="1950" u="sng" b="true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85% were due to heart attack and stroke.</a:t>
            </a:r>
          </a:p>
          <a:p>
            <a:pPr algn="l">
              <a:lnSpc>
                <a:spcPts val="2340"/>
              </a:lnSpc>
            </a:pPr>
          </a:p>
          <a:p>
            <a:pPr algn="l">
              <a:lnSpc>
                <a:spcPts val="234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095062" y="5853112"/>
            <a:ext cx="10455038" cy="625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0"/>
              </a:lnSpc>
            </a:pPr>
            <a:r>
              <a:rPr lang="en-US" sz="195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As per </a:t>
            </a:r>
            <a:r>
              <a:rPr lang="en-US" b="true" sz="1950" u="sng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World Heart Federation</a:t>
            </a:r>
            <a:r>
              <a:rPr lang="en-US" sz="1950" u="sng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</a:p>
          <a:p>
            <a:pPr algn="just">
              <a:lnSpc>
                <a:spcPts val="2340"/>
              </a:lnSpc>
            </a:pPr>
            <a:r>
              <a:rPr lang="en-US" sz="195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The number of deaths due to CVDs in 2019 represented 33% of all global deaths, with ischaemic </a:t>
            </a:r>
            <a:r>
              <a:rPr lang="en-US" b="true" sz="1950" u="sng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heart disease (9.1 million deaths) and stroke (6.6 million deaths) totalling 85% of all CVD deaths worldwide.</a:t>
            </a:r>
          </a:p>
          <a:p>
            <a:pPr algn="just">
              <a:lnSpc>
                <a:spcPts val="2340"/>
              </a:lnSpc>
            </a:pPr>
            <a:r>
              <a:rPr lang="en-US" sz="195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 And reported that – “Global progress against cardiovascular disease (CVD) is flatlining. Though </a:t>
            </a:r>
            <a:r>
              <a:rPr lang="en-US" b="true" sz="1950" u="sng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rates of CVD deaths globally have fallen in the last three decades</a:t>
            </a:r>
            <a:r>
              <a:rPr lang="en-US" sz="195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, this trend has begun to stall and, without concerted efforts, is at risk of reversing.”</a:t>
            </a:r>
          </a:p>
          <a:p>
            <a:pPr algn="just">
              <a:lnSpc>
                <a:spcPts val="2340"/>
              </a:lnSpc>
            </a:pPr>
            <a:r>
              <a:rPr lang="en-US" sz="195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It was reported that - Up to </a:t>
            </a:r>
            <a:r>
              <a:rPr lang="en-US" b="true" sz="1950" u="sng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80%</a:t>
            </a:r>
            <a:r>
              <a:rPr lang="en-US" sz="195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 of premature heart attacks and strokes can be prevented.</a:t>
            </a:r>
          </a:p>
          <a:p>
            <a:pPr algn="just">
              <a:lnSpc>
                <a:spcPts val="2340"/>
              </a:lnSpc>
            </a:pPr>
            <a:r>
              <a:rPr lang="en-US" sz="195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But too often the tools that can help diagnose, prevent, and treat CVDs are not benefitting the communities who need them most. Around </a:t>
            </a:r>
            <a:r>
              <a:rPr lang="en-US" b="true" sz="1950" u="sng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4 in every 5 CVD deaths</a:t>
            </a:r>
            <a:r>
              <a:rPr lang="en-US" sz="195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 occur in low- and middle-income countries and progress in cardiovascular health is increasingly concentrated in High-Income countries - a glaring health inequity that must urgently be addressed.</a:t>
            </a:r>
          </a:p>
          <a:p>
            <a:pPr algn="just">
              <a:lnSpc>
                <a:spcPts val="2340"/>
              </a:lnSpc>
            </a:pPr>
          </a:p>
          <a:p>
            <a:pPr algn="just">
              <a:lnSpc>
                <a:spcPts val="2340"/>
              </a:lnSpc>
            </a:pPr>
          </a:p>
          <a:p>
            <a:pPr algn="just">
              <a:lnSpc>
                <a:spcPts val="2340"/>
              </a:lnSpc>
            </a:pPr>
          </a:p>
          <a:p>
            <a:pPr algn="just">
              <a:lnSpc>
                <a:spcPts val="2340"/>
              </a:lnSpc>
            </a:pPr>
          </a:p>
          <a:p>
            <a:pPr algn="just">
              <a:lnSpc>
                <a:spcPts val="2340"/>
              </a:lnSpc>
            </a:pPr>
          </a:p>
          <a:p>
            <a:pPr algn="just">
              <a:lnSpc>
                <a:spcPts val="2340"/>
              </a:lnSpc>
            </a:pPr>
          </a:p>
          <a:p>
            <a:pPr algn="just">
              <a:lnSpc>
                <a:spcPts val="2340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7004432" y="678448"/>
            <a:ext cx="4279137" cy="2079370"/>
            <a:chOff x="0" y="0"/>
            <a:chExt cx="1526930" cy="7419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26930" cy="741985"/>
            </a:xfrm>
            <a:custGeom>
              <a:avLst/>
              <a:gdLst/>
              <a:ahLst/>
              <a:cxnLst/>
              <a:rect r="r" b="b" t="t" l="l"/>
              <a:pathLst>
                <a:path h="741985" w="1526930">
                  <a:moveTo>
                    <a:pt x="0" y="0"/>
                  </a:moveTo>
                  <a:lnTo>
                    <a:pt x="1526930" y="0"/>
                  </a:lnTo>
                  <a:lnTo>
                    <a:pt x="1526930" y="741985"/>
                  </a:lnTo>
                  <a:lnTo>
                    <a:pt x="0" y="741985"/>
                  </a:lnTo>
                  <a:close/>
                </a:path>
              </a:pathLst>
            </a:custGeom>
            <a:solidFill>
              <a:srgbClr val="FFF8E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26930" cy="780085"/>
            </a:xfrm>
            <a:prstGeom prst="rect">
              <a:avLst/>
            </a:prstGeom>
          </p:spPr>
          <p:txBody>
            <a:bodyPr anchor="ctr" rtlCol="false" tIns="48504" lIns="48504" bIns="48504" rIns="48504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011067" y="716548"/>
            <a:ext cx="4265866" cy="1975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 spc="326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CURRENT PROBLEM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2986288">
            <a:off x="10523797" y="252583"/>
            <a:ext cx="1506272" cy="851729"/>
          </a:xfrm>
          <a:custGeom>
            <a:avLst/>
            <a:gdLst/>
            <a:ahLst/>
            <a:cxnLst/>
            <a:rect r="r" b="b" t="t" l="l"/>
            <a:pathLst>
              <a:path h="851729" w="1506272">
                <a:moveTo>
                  <a:pt x="0" y="0"/>
                </a:moveTo>
                <a:lnTo>
                  <a:pt x="1506272" y="0"/>
                </a:lnTo>
                <a:lnTo>
                  <a:pt x="1506272" y="851729"/>
                </a:lnTo>
                <a:lnTo>
                  <a:pt x="0" y="8517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5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247116">
            <a:off x="13325002" y="5860356"/>
            <a:ext cx="7868596" cy="5822761"/>
          </a:xfrm>
          <a:custGeom>
            <a:avLst/>
            <a:gdLst/>
            <a:ahLst/>
            <a:cxnLst/>
            <a:rect r="r" b="b" t="t" l="l"/>
            <a:pathLst>
              <a:path h="5822761" w="7868596">
                <a:moveTo>
                  <a:pt x="0" y="0"/>
                </a:moveTo>
                <a:lnTo>
                  <a:pt x="7868596" y="0"/>
                </a:lnTo>
                <a:lnTo>
                  <a:pt x="7868596" y="5822761"/>
                </a:lnTo>
                <a:lnTo>
                  <a:pt x="0" y="5822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24657" y="2370130"/>
            <a:ext cx="3829113" cy="3936471"/>
          </a:xfrm>
          <a:custGeom>
            <a:avLst/>
            <a:gdLst/>
            <a:ahLst/>
            <a:cxnLst/>
            <a:rect r="r" b="b" t="t" l="l"/>
            <a:pathLst>
              <a:path h="3936471" w="3829113">
                <a:moveTo>
                  <a:pt x="0" y="0"/>
                </a:moveTo>
                <a:lnTo>
                  <a:pt x="3829113" y="0"/>
                </a:lnTo>
                <a:lnTo>
                  <a:pt x="3829113" y="3936471"/>
                </a:lnTo>
                <a:lnTo>
                  <a:pt x="0" y="3936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60014" y="5143500"/>
            <a:ext cx="7193756" cy="2615911"/>
          </a:xfrm>
          <a:custGeom>
            <a:avLst/>
            <a:gdLst/>
            <a:ahLst/>
            <a:cxnLst/>
            <a:rect r="r" b="b" t="t" l="l"/>
            <a:pathLst>
              <a:path h="2615911" w="7193756">
                <a:moveTo>
                  <a:pt x="0" y="0"/>
                </a:moveTo>
                <a:lnTo>
                  <a:pt x="7193756" y="0"/>
                </a:lnTo>
                <a:lnTo>
                  <a:pt x="7193756" y="2615911"/>
                </a:lnTo>
                <a:lnTo>
                  <a:pt x="0" y="26159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028700" y="3257026"/>
            <a:ext cx="9922201" cy="5263880"/>
          </a:xfrm>
          <a:custGeom>
            <a:avLst/>
            <a:gdLst/>
            <a:ahLst/>
            <a:cxnLst/>
            <a:rect r="r" b="b" t="t" l="l"/>
            <a:pathLst>
              <a:path h="5263880" w="9922201">
                <a:moveTo>
                  <a:pt x="0" y="0"/>
                </a:moveTo>
                <a:lnTo>
                  <a:pt x="9922201" y="0"/>
                </a:lnTo>
                <a:lnTo>
                  <a:pt x="9922201" y="5263880"/>
                </a:lnTo>
                <a:lnTo>
                  <a:pt x="0" y="52638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3463" r="0" b="-2054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77704" y="3674626"/>
            <a:ext cx="9357159" cy="388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21"/>
              </a:lnSpc>
            </a:pPr>
            <a:r>
              <a:rPr lang="en-US" sz="3684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The aim of the project is to provide accurate real-time monitoring of a patient's heartbeat and body temperature, and to promptly alert nearby hospitals in case of any critical abnormalities.</a:t>
            </a:r>
          </a:p>
          <a:p>
            <a:pPr algn="just">
              <a:lnSpc>
                <a:spcPts val="3346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100978" y="1150158"/>
            <a:ext cx="7532024" cy="1407054"/>
            <a:chOff x="0" y="0"/>
            <a:chExt cx="1983743" cy="3705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83743" cy="370582"/>
            </a:xfrm>
            <a:custGeom>
              <a:avLst/>
              <a:gdLst/>
              <a:ahLst/>
              <a:cxnLst/>
              <a:rect r="r" b="b" t="t" l="l"/>
              <a:pathLst>
                <a:path h="370582" w="1983743">
                  <a:moveTo>
                    <a:pt x="0" y="0"/>
                  </a:moveTo>
                  <a:lnTo>
                    <a:pt x="1983743" y="0"/>
                  </a:lnTo>
                  <a:lnTo>
                    <a:pt x="1983743" y="370582"/>
                  </a:lnTo>
                  <a:lnTo>
                    <a:pt x="0" y="370582"/>
                  </a:lnTo>
                  <a:close/>
                </a:path>
              </a:pathLst>
            </a:custGeom>
            <a:solidFill>
              <a:srgbClr val="FFF8E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983743" cy="408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88542" y="1375339"/>
            <a:ext cx="9246321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OBJECTIVE:</a:t>
            </a:r>
          </a:p>
        </p:txBody>
      </p:sp>
    </p:spTree>
  </p:cSld>
  <p:clrMapOvr>
    <a:masterClrMapping/>
  </p:clrMapOvr>
  <p:transition spd="fast">
    <p:cover dir="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5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38124">
            <a:off x="1519400" y="2572847"/>
            <a:ext cx="7551617" cy="7290743"/>
          </a:xfrm>
          <a:custGeom>
            <a:avLst/>
            <a:gdLst/>
            <a:ahLst/>
            <a:cxnLst/>
            <a:rect r="r" b="b" t="t" l="l"/>
            <a:pathLst>
              <a:path h="7290743" w="7551617">
                <a:moveTo>
                  <a:pt x="0" y="0"/>
                </a:moveTo>
                <a:lnTo>
                  <a:pt x="7551616" y="0"/>
                </a:lnTo>
                <a:lnTo>
                  <a:pt x="7551616" y="7290743"/>
                </a:lnTo>
                <a:lnTo>
                  <a:pt x="0" y="7290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25701">
            <a:off x="15786644" y="5934566"/>
            <a:ext cx="7315200" cy="3458095"/>
          </a:xfrm>
          <a:custGeom>
            <a:avLst/>
            <a:gdLst/>
            <a:ahLst/>
            <a:cxnLst/>
            <a:rect r="r" b="b" t="t" l="l"/>
            <a:pathLst>
              <a:path h="3458095" w="7315200">
                <a:moveTo>
                  <a:pt x="0" y="0"/>
                </a:moveTo>
                <a:lnTo>
                  <a:pt x="7315200" y="0"/>
                </a:lnTo>
                <a:lnTo>
                  <a:pt x="7315200" y="3458095"/>
                </a:lnTo>
                <a:lnTo>
                  <a:pt x="0" y="345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178765">
            <a:off x="10595917" y="3527158"/>
            <a:ext cx="5208343" cy="7784209"/>
          </a:xfrm>
          <a:custGeom>
            <a:avLst/>
            <a:gdLst/>
            <a:ahLst/>
            <a:cxnLst/>
            <a:rect r="r" b="b" t="t" l="l"/>
            <a:pathLst>
              <a:path h="7784209" w="5208343">
                <a:moveTo>
                  <a:pt x="0" y="0"/>
                </a:moveTo>
                <a:lnTo>
                  <a:pt x="5208343" y="0"/>
                </a:lnTo>
                <a:lnTo>
                  <a:pt x="5208343" y="7784209"/>
                </a:lnTo>
                <a:lnTo>
                  <a:pt x="0" y="77842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57786">
            <a:off x="293684" y="-1877490"/>
            <a:ext cx="3043573" cy="5812379"/>
          </a:xfrm>
          <a:custGeom>
            <a:avLst/>
            <a:gdLst/>
            <a:ahLst/>
            <a:cxnLst/>
            <a:rect r="r" b="b" t="t" l="l"/>
            <a:pathLst>
              <a:path h="5812379" w="3043573">
                <a:moveTo>
                  <a:pt x="0" y="0"/>
                </a:moveTo>
                <a:lnTo>
                  <a:pt x="3043573" y="0"/>
                </a:lnTo>
                <a:lnTo>
                  <a:pt x="3043573" y="5812380"/>
                </a:lnTo>
                <a:lnTo>
                  <a:pt x="0" y="58123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136483">
            <a:off x="5131006" y="2715826"/>
            <a:ext cx="3769135" cy="2131274"/>
          </a:xfrm>
          <a:custGeom>
            <a:avLst/>
            <a:gdLst/>
            <a:ahLst/>
            <a:cxnLst/>
            <a:rect r="r" b="b" t="t" l="l"/>
            <a:pathLst>
              <a:path h="2131274" w="3769135">
                <a:moveTo>
                  <a:pt x="0" y="0"/>
                </a:moveTo>
                <a:lnTo>
                  <a:pt x="3769135" y="0"/>
                </a:lnTo>
                <a:lnTo>
                  <a:pt x="3769135" y="2131274"/>
                </a:lnTo>
                <a:lnTo>
                  <a:pt x="0" y="21312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225470" y="2794154"/>
            <a:ext cx="1974619" cy="1974619"/>
            <a:chOff x="0" y="0"/>
            <a:chExt cx="2632825" cy="2632825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2632825" cy="2632825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2272C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405309" y="349451"/>
              <a:ext cx="1822208" cy="1898133"/>
            </a:xfrm>
            <a:custGeom>
              <a:avLst/>
              <a:gdLst/>
              <a:ahLst/>
              <a:cxnLst/>
              <a:rect r="r" b="b" t="t" l="l"/>
              <a:pathLst>
                <a:path h="1898133" w="1822208">
                  <a:moveTo>
                    <a:pt x="0" y="0"/>
                  </a:moveTo>
                  <a:lnTo>
                    <a:pt x="1822208" y="0"/>
                  </a:lnTo>
                  <a:lnTo>
                    <a:pt x="1822208" y="1898134"/>
                  </a:lnTo>
                  <a:lnTo>
                    <a:pt x="0" y="1898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015678" y="5048250"/>
            <a:ext cx="6559059" cy="405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8"/>
              </a:lnSpc>
            </a:pPr>
          </a:p>
          <a:p>
            <a:pPr algn="ctr">
              <a:lnSpc>
                <a:spcPts val="3948"/>
              </a:lnSpc>
            </a:pPr>
            <a:r>
              <a:rPr lang="en-US" b="true" sz="3290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These days m</a:t>
            </a:r>
            <a:r>
              <a:rPr lang="en-US" b="true" sz="3290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any people are losing their lives to heart attacks, which occur when blood flow to the heart is blocked. Late diagnosis often prevents timely intervention, leading to fatalities.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85761" y="5774372"/>
            <a:ext cx="6289904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6"/>
              </a:lnSpc>
            </a:pPr>
            <a:r>
              <a:rPr lang="en-US" sz="3288" b="true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The IoT-based system monitors heart rate to detect heart attacks and alerts using an app and web server.</a:t>
            </a:r>
          </a:p>
          <a:p>
            <a:pPr algn="ctr">
              <a:lnSpc>
                <a:spcPts val="3946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5780013" y="845015"/>
            <a:ext cx="7150700" cy="1407054"/>
            <a:chOff x="0" y="0"/>
            <a:chExt cx="1883312" cy="3705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83312" cy="370582"/>
            </a:xfrm>
            <a:custGeom>
              <a:avLst/>
              <a:gdLst/>
              <a:ahLst/>
              <a:cxnLst/>
              <a:rect r="r" b="b" t="t" l="l"/>
              <a:pathLst>
                <a:path h="370582" w="1883312">
                  <a:moveTo>
                    <a:pt x="0" y="0"/>
                  </a:moveTo>
                  <a:lnTo>
                    <a:pt x="1883312" y="0"/>
                  </a:lnTo>
                  <a:lnTo>
                    <a:pt x="1883312" y="370582"/>
                  </a:lnTo>
                  <a:lnTo>
                    <a:pt x="0" y="370582"/>
                  </a:lnTo>
                  <a:close/>
                </a:path>
              </a:pathLst>
            </a:custGeom>
            <a:solidFill>
              <a:srgbClr val="FFF8E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883312" cy="408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021270" y="1066800"/>
            <a:ext cx="6764711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PROJECT OVERVIEW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755214" y="4441861"/>
            <a:ext cx="3079989" cy="959269"/>
            <a:chOff x="0" y="0"/>
            <a:chExt cx="811190" cy="25264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1190" cy="252647"/>
            </a:xfrm>
            <a:custGeom>
              <a:avLst/>
              <a:gdLst/>
              <a:ahLst/>
              <a:cxnLst/>
              <a:rect r="r" b="b" t="t" l="l"/>
              <a:pathLst>
                <a:path h="252647" w="811190">
                  <a:moveTo>
                    <a:pt x="0" y="0"/>
                  </a:moveTo>
                  <a:lnTo>
                    <a:pt x="811190" y="0"/>
                  </a:lnTo>
                  <a:lnTo>
                    <a:pt x="811190" y="252647"/>
                  </a:lnTo>
                  <a:lnTo>
                    <a:pt x="0" y="252647"/>
                  </a:lnTo>
                  <a:close/>
                </a:path>
              </a:pathLst>
            </a:custGeom>
            <a:solidFill>
              <a:srgbClr val="FFF8ED">
                <a:alpha val="75686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1190" cy="290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911887" y="4503417"/>
            <a:ext cx="2754095" cy="83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84"/>
              </a:lnSpc>
            </a:pPr>
            <a:r>
              <a:rPr lang="en-US" b="true" sz="56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PROBLEM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1234953" y="4506326"/>
            <a:ext cx="3391520" cy="1066240"/>
            <a:chOff x="0" y="0"/>
            <a:chExt cx="893240" cy="28082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93240" cy="280821"/>
            </a:xfrm>
            <a:custGeom>
              <a:avLst/>
              <a:gdLst/>
              <a:ahLst/>
              <a:cxnLst/>
              <a:rect r="r" b="b" t="t" l="l"/>
              <a:pathLst>
                <a:path h="280821" w="893240">
                  <a:moveTo>
                    <a:pt x="0" y="0"/>
                  </a:moveTo>
                  <a:lnTo>
                    <a:pt x="893240" y="0"/>
                  </a:lnTo>
                  <a:lnTo>
                    <a:pt x="893240" y="280821"/>
                  </a:lnTo>
                  <a:lnTo>
                    <a:pt x="0" y="280821"/>
                  </a:lnTo>
                  <a:close/>
                </a:path>
              </a:pathLst>
            </a:custGeom>
            <a:solidFill>
              <a:srgbClr val="FFF8ED">
                <a:alpha val="75686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93240" cy="318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1563360" y="4632348"/>
            <a:ext cx="2754095" cy="83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84"/>
              </a:lnSpc>
            </a:pPr>
            <a:r>
              <a:rPr lang="en-US" b="true" sz="56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SOLUTION</a:t>
            </a:r>
          </a:p>
        </p:txBody>
      </p:sp>
    </p:spTree>
  </p:cSld>
  <p:clrMapOvr>
    <a:masterClrMapping/>
  </p:clrMapOvr>
  <p:transition spd="fast">
    <p:cover dir="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7786">
            <a:off x="293684" y="-1877490"/>
            <a:ext cx="3043573" cy="5812379"/>
          </a:xfrm>
          <a:custGeom>
            <a:avLst/>
            <a:gdLst/>
            <a:ahLst/>
            <a:cxnLst/>
            <a:rect r="r" b="b" t="t" l="l"/>
            <a:pathLst>
              <a:path h="5812379" w="3043573">
                <a:moveTo>
                  <a:pt x="0" y="0"/>
                </a:moveTo>
                <a:lnTo>
                  <a:pt x="3043573" y="0"/>
                </a:lnTo>
                <a:lnTo>
                  <a:pt x="3043573" y="5812380"/>
                </a:lnTo>
                <a:lnTo>
                  <a:pt x="0" y="5812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41377" y="5143500"/>
            <a:ext cx="5693246" cy="6578330"/>
          </a:xfrm>
          <a:custGeom>
            <a:avLst/>
            <a:gdLst/>
            <a:ahLst/>
            <a:cxnLst/>
            <a:rect r="r" b="b" t="t" l="l"/>
            <a:pathLst>
              <a:path h="6578330" w="5693246">
                <a:moveTo>
                  <a:pt x="0" y="0"/>
                </a:moveTo>
                <a:lnTo>
                  <a:pt x="5693246" y="0"/>
                </a:lnTo>
                <a:lnTo>
                  <a:pt x="5693246" y="6578330"/>
                </a:lnTo>
                <a:lnTo>
                  <a:pt x="0" y="6578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410633" y="3566942"/>
            <a:ext cx="15466734" cy="8205340"/>
          </a:xfrm>
          <a:custGeom>
            <a:avLst/>
            <a:gdLst/>
            <a:ahLst/>
            <a:cxnLst/>
            <a:rect r="r" b="b" t="t" l="l"/>
            <a:pathLst>
              <a:path h="8205340" w="15466734">
                <a:moveTo>
                  <a:pt x="0" y="0"/>
                </a:moveTo>
                <a:lnTo>
                  <a:pt x="15466734" y="0"/>
                </a:lnTo>
                <a:lnTo>
                  <a:pt x="15466734" y="8205340"/>
                </a:lnTo>
                <a:lnTo>
                  <a:pt x="0" y="8205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3463" r="0" b="-2054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37069" y="4077260"/>
            <a:ext cx="7467886" cy="5647357"/>
          </a:xfrm>
          <a:custGeom>
            <a:avLst/>
            <a:gdLst/>
            <a:ahLst/>
            <a:cxnLst/>
            <a:rect r="r" b="b" t="t" l="l"/>
            <a:pathLst>
              <a:path h="5647357" w="7467886">
                <a:moveTo>
                  <a:pt x="0" y="0"/>
                </a:moveTo>
                <a:lnTo>
                  <a:pt x="7467886" y="0"/>
                </a:lnTo>
                <a:lnTo>
                  <a:pt x="7467886" y="5647357"/>
                </a:lnTo>
                <a:lnTo>
                  <a:pt x="0" y="56473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074166" y="841618"/>
            <a:ext cx="8285168" cy="1407054"/>
            <a:chOff x="0" y="0"/>
            <a:chExt cx="2182102" cy="3705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82102" cy="370582"/>
            </a:xfrm>
            <a:custGeom>
              <a:avLst/>
              <a:gdLst/>
              <a:ahLst/>
              <a:cxnLst/>
              <a:rect r="r" b="b" t="t" l="l"/>
              <a:pathLst>
                <a:path h="370582" w="2182102">
                  <a:moveTo>
                    <a:pt x="0" y="0"/>
                  </a:moveTo>
                  <a:lnTo>
                    <a:pt x="2182102" y="0"/>
                  </a:lnTo>
                  <a:lnTo>
                    <a:pt x="2182102" y="370582"/>
                  </a:lnTo>
                  <a:lnTo>
                    <a:pt x="0" y="370582"/>
                  </a:lnTo>
                  <a:close/>
                </a:path>
              </a:pathLst>
            </a:custGeom>
            <a:solidFill>
              <a:srgbClr val="FFF8E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82102" cy="408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388637" y="1066800"/>
            <a:ext cx="7510726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IDEA AND DESCRIPTION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23244" y="3953435"/>
            <a:ext cx="5301844" cy="709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1"/>
              </a:lnSpc>
            </a:pPr>
            <a:r>
              <a:rPr lang="en-US" sz="3093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This project involves collecting heartbeat data using a pulse sensor, displaying it on a mobile app, and alerting nearby hospitals using a Bluetooth module. The transmitting circuit includes a heartbeat sensor and an ESP8266 module, which sends data to the app.</a:t>
            </a:r>
          </a:p>
          <a:p>
            <a:pPr algn="l">
              <a:lnSpc>
                <a:spcPts val="4021"/>
              </a:lnSpc>
            </a:pPr>
          </a:p>
          <a:p>
            <a:pPr algn="l">
              <a:lnSpc>
                <a:spcPts val="4021"/>
              </a:lnSpc>
            </a:pPr>
          </a:p>
          <a:p>
            <a:pPr algn="l">
              <a:lnSpc>
                <a:spcPts val="4021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cover dir="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20054" y="8409558"/>
            <a:ext cx="2914626" cy="3278209"/>
          </a:xfrm>
          <a:custGeom>
            <a:avLst/>
            <a:gdLst/>
            <a:ahLst/>
            <a:cxnLst/>
            <a:rect r="r" b="b" t="t" l="l"/>
            <a:pathLst>
              <a:path h="3278209" w="2914626">
                <a:moveTo>
                  <a:pt x="0" y="0"/>
                </a:moveTo>
                <a:lnTo>
                  <a:pt x="2914626" y="0"/>
                </a:lnTo>
                <a:lnTo>
                  <a:pt x="2914626" y="3278209"/>
                </a:lnTo>
                <a:lnTo>
                  <a:pt x="0" y="3278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79143" y="2772418"/>
            <a:ext cx="15466734" cy="8205340"/>
          </a:xfrm>
          <a:custGeom>
            <a:avLst/>
            <a:gdLst/>
            <a:ahLst/>
            <a:cxnLst/>
            <a:rect r="r" b="b" t="t" l="l"/>
            <a:pathLst>
              <a:path h="8205340" w="15466734">
                <a:moveTo>
                  <a:pt x="0" y="0"/>
                </a:moveTo>
                <a:lnTo>
                  <a:pt x="15466735" y="0"/>
                </a:lnTo>
                <a:lnTo>
                  <a:pt x="15466735" y="8205341"/>
                </a:lnTo>
                <a:lnTo>
                  <a:pt x="0" y="8205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3463" r="0" b="-2054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018171">
            <a:off x="-695725" y="-266968"/>
            <a:ext cx="5434068" cy="3784087"/>
          </a:xfrm>
          <a:custGeom>
            <a:avLst/>
            <a:gdLst/>
            <a:ahLst/>
            <a:cxnLst/>
            <a:rect r="r" b="b" t="t" l="l"/>
            <a:pathLst>
              <a:path h="3784087" w="5434068">
                <a:moveTo>
                  <a:pt x="0" y="0"/>
                </a:moveTo>
                <a:lnTo>
                  <a:pt x="5434067" y="0"/>
                </a:lnTo>
                <a:lnTo>
                  <a:pt x="5434067" y="3784087"/>
                </a:lnTo>
                <a:lnTo>
                  <a:pt x="0" y="37840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62226" y="3052032"/>
            <a:ext cx="12524766" cy="373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7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Data Collection and Processing:</a:t>
            </a:r>
          </a:p>
          <a:p>
            <a:pPr algn="just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When the system is turned on (Dedicated button), the Wifi Module (ESP8266-Basic Testing) connects to Wi-Fi and the web server.Then our device  begins to collect data. Signals from the sensors are processed by an Microcontroller board (Testing-Arduino) board and then sent to the Wifi-module board which further send the data values to the app and website.</a:t>
            </a:r>
          </a:p>
          <a:p>
            <a:pPr algn="just">
              <a:lnSpc>
                <a:spcPts val="363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2321322" y="6875088"/>
            <a:ext cx="478873" cy="375117"/>
            <a:chOff x="0" y="0"/>
            <a:chExt cx="457200" cy="358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8260" y="48260"/>
              <a:ext cx="359410" cy="259080"/>
            </a:xfrm>
            <a:custGeom>
              <a:avLst/>
              <a:gdLst/>
              <a:ahLst/>
              <a:cxnLst/>
              <a:rect r="r" b="b" t="t" l="l"/>
              <a:pathLst>
                <a:path h="259080" w="359410">
                  <a:moveTo>
                    <a:pt x="44450" y="96520"/>
                  </a:moveTo>
                  <a:cubicBezTo>
                    <a:pt x="160020" y="201930"/>
                    <a:pt x="165100" y="194310"/>
                    <a:pt x="176530" y="184150"/>
                  </a:cubicBezTo>
                  <a:cubicBezTo>
                    <a:pt x="207010" y="157480"/>
                    <a:pt x="280670" y="33020"/>
                    <a:pt x="312420" y="11430"/>
                  </a:cubicBezTo>
                  <a:cubicBezTo>
                    <a:pt x="323850" y="3810"/>
                    <a:pt x="334010" y="0"/>
                    <a:pt x="341630" y="2540"/>
                  </a:cubicBezTo>
                  <a:cubicBezTo>
                    <a:pt x="349250" y="3810"/>
                    <a:pt x="356870" y="13970"/>
                    <a:pt x="358140" y="20320"/>
                  </a:cubicBezTo>
                  <a:cubicBezTo>
                    <a:pt x="359410" y="26670"/>
                    <a:pt x="356870" y="38100"/>
                    <a:pt x="351790" y="43180"/>
                  </a:cubicBezTo>
                  <a:cubicBezTo>
                    <a:pt x="346710" y="48260"/>
                    <a:pt x="336550" y="53340"/>
                    <a:pt x="328930" y="52070"/>
                  </a:cubicBezTo>
                  <a:cubicBezTo>
                    <a:pt x="321310" y="50800"/>
                    <a:pt x="308610" y="36830"/>
                    <a:pt x="307340" y="29210"/>
                  </a:cubicBezTo>
                  <a:cubicBezTo>
                    <a:pt x="306070" y="22860"/>
                    <a:pt x="309880" y="11430"/>
                    <a:pt x="316230" y="7620"/>
                  </a:cubicBezTo>
                  <a:cubicBezTo>
                    <a:pt x="322580" y="2540"/>
                    <a:pt x="340360" y="0"/>
                    <a:pt x="346710" y="5080"/>
                  </a:cubicBezTo>
                  <a:cubicBezTo>
                    <a:pt x="353060" y="10160"/>
                    <a:pt x="356870" y="26670"/>
                    <a:pt x="353060" y="41910"/>
                  </a:cubicBezTo>
                  <a:cubicBezTo>
                    <a:pt x="342900" y="80010"/>
                    <a:pt x="251460" y="181610"/>
                    <a:pt x="213360" y="218440"/>
                  </a:cubicBezTo>
                  <a:cubicBezTo>
                    <a:pt x="191770" y="238760"/>
                    <a:pt x="176530" y="259080"/>
                    <a:pt x="156210" y="259080"/>
                  </a:cubicBezTo>
                  <a:cubicBezTo>
                    <a:pt x="134620" y="259080"/>
                    <a:pt x="109220" y="233680"/>
                    <a:pt x="86360" y="214630"/>
                  </a:cubicBezTo>
                  <a:cubicBezTo>
                    <a:pt x="58420" y="191770"/>
                    <a:pt x="8890" y="148590"/>
                    <a:pt x="2540" y="124460"/>
                  </a:cubicBezTo>
                  <a:cubicBezTo>
                    <a:pt x="0" y="111760"/>
                    <a:pt x="3810" y="96520"/>
                    <a:pt x="11430" y="91440"/>
                  </a:cubicBezTo>
                  <a:cubicBezTo>
                    <a:pt x="19050" y="86360"/>
                    <a:pt x="44450" y="96520"/>
                    <a:pt x="44450" y="9652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2272273" y="3180985"/>
            <a:ext cx="898644" cy="905264"/>
            <a:chOff x="0" y="0"/>
            <a:chExt cx="1198192" cy="12070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98192" cy="1207019"/>
            </a:xfrm>
            <a:custGeom>
              <a:avLst/>
              <a:gdLst/>
              <a:ahLst/>
              <a:cxnLst/>
              <a:rect r="r" b="b" t="t" l="l"/>
              <a:pathLst>
                <a:path h="1207019" w="1198192">
                  <a:moveTo>
                    <a:pt x="0" y="0"/>
                  </a:moveTo>
                  <a:lnTo>
                    <a:pt x="1198192" y="0"/>
                  </a:lnTo>
                  <a:lnTo>
                    <a:pt x="1198192" y="1207019"/>
                  </a:lnTo>
                  <a:lnTo>
                    <a:pt x="0" y="1207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368" t="0" r="-368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53196" y="162819"/>
              <a:ext cx="691801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39"/>
                </a:lnSpc>
                <a:spcBef>
                  <a:spcPct val="0"/>
                </a:spcBef>
              </a:pPr>
              <a:r>
                <a:rPr lang="en-US" b="true" sz="3599">
                  <a:solidFill>
                    <a:srgbClr val="FFFFFF"/>
                  </a:solidFill>
                  <a:latin typeface="Londrina Solid Heavy"/>
                  <a:ea typeface="Londrina Solid Heavy"/>
                  <a:cs typeface="Londrina Solid Heavy"/>
                  <a:sym typeface="Londrina Solid Heavy"/>
                </a:rPr>
                <a:t>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99873" y="6788372"/>
            <a:ext cx="898644" cy="905264"/>
            <a:chOff x="0" y="0"/>
            <a:chExt cx="1198192" cy="12070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98192" cy="1207019"/>
            </a:xfrm>
            <a:custGeom>
              <a:avLst/>
              <a:gdLst/>
              <a:ahLst/>
              <a:cxnLst/>
              <a:rect r="r" b="b" t="t" l="l"/>
              <a:pathLst>
                <a:path h="1207019" w="1198192">
                  <a:moveTo>
                    <a:pt x="0" y="0"/>
                  </a:moveTo>
                  <a:lnTo>
                    <a:pt x="1198192" y="0"/>
                  </a:lnTo>
                  <a:lnTo>
                    <a:pt x="1198192" y="1207019"/>
                  </a:lnTo>
                  <a:lnTo>
                    <a:pt x="0" y="1207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368" t="0" r="-368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260462" y="162819"/>
              <a:ext cx="677268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39"/>
                </a:lnSpc>
                <a:spcBef>
                  <a:spcPct val="0"/>
                </a:spcBef>
              </a:pPr>
              <a:r>
                <a:rPr lang="en-US" b="true" sz="3599">
                  <a:solidFill>
                    <a:srgbClr val="FFFFFF"/>
                  </a:solidFill>
                  <a:latin typeface="Londrina Solid Heavy"/>
                  <a:ea typeface="Londrina Solid Heavy"/>
                  <a:cs typeface="Londrina Solid Heavy"/>
                  <a:sym typeface="Londrina Solid Heavy"/>
                </a:rPr>
                <a:t>2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462226" y="6674072"/>
            <a:ext cx="12524766" cy="373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7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Monitoring and Alerts:</a:t>
            </a:r>
          </a:p>
          <a:p>
            <a:pPr algn="just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Our device would have a lot of pre-set heart rate values for all the normal day to day activities and also dedicated control to put it in sports mode,through our app,which changes our preset values to a little high.</a:t>
            </a:r>
          </a:p>
          <a:p>
            <a:pPr algn="just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In case of an Medical Emergency i.e values going too low or high,the  screen on your interface  blinks, and a strong beep sound is produced to alert the subject.</a:t>
            </a:r>
          </a:p>
          <a:p>
            <a:pPr algn="just">
              <a:lnSpc>
                <a:spcPts val="363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4109683" y="959648"/>
            <a:ext cx="9931614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sz="6800">
                <a:solidFill>
                  <a:srgbClr val="A2272C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METHODOLOGY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8666665" y="4124349"/>
            <a:ext cx="9931614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sz="6800">
                <a:solidFill>
                  <a:srgbClr val="A2272C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METHODOLOGY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18460" y="602724"/>
            <a:ext cx="8633036" cy="1722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8"/>
              </a:lnSpc>
            </a:pPr>
            <a:r>
              <a:rPr lang="en-US" b="true" sz="591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MMETHODOLOGY</a:t>
            </a:r>
          </a:p>
          <a:p>
            <a:pPr algn="ctr" marL="0" indent="0" lvl="0">
              <a:lnSpc>
                <a:spcPts val="6738"/>
              </a:lnSpc>
            </a:pPr>
            <a:r>
              <a:rPr lang="en-US" b="true" sz="591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ETHODOLOGY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932993" y="390485"/>
            <a:ext cx="10559036" cy="1407054"/>
            <a:chOff x="0" y="0"/>
            <a:chExt cx="2780981" cy="3705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780981" cy="370582"/>
            </a:xfrm>
            <a:custGeom>
              <a:avLst/>
              <a:gdLst/>
              <a:ahLst/>
              <a:cxnLst/>
              <a:rect r="r" b="b" t="t" l="l"/>
              <a:pathLst>
                <a:path h="370582" w="2780981">
                  <a:moveTo>
                    <a:pt x="0" y="0"/>
                  </a:moveTo>
                  <a:lnTo>
                    <a:pt x="2780981" y="0"/>
                  </a:lnTo>
                  <a:lnTo>
                    <a:pt x="2780981" y="370582"/>
                  </a:lnTo>
                  <a:lnTo>
                    <a:pt x="0" y="370582"/>
                  </a:lnTo>
                  <a:close/>
                </a:path>
              </a:pathLst>
            </a:custGeom>
            <a:solidFill>
              <a:srgbClr val="FFF8E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780981" cy="408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4178193" y="550354"/>
            <a:ext cx="9931614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METHODOLOGY</a:t>
            </a:r>
          </a:p>
        </p:txBody>
      </p:sp>
    </p:spTree>
  </p:cSld>
  <p:clrMapOvr>
    <a:masterClrMapping/>
  </p:clrMapOvr>
  <p:transition spd="fast">
    <p:cover dir="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20054" y="8409558"/>
            <a:ext cx="2914626" cy="3278209"/>
          </a:xfrm>
          <a:custGeom>
            <a:avLst/>
            <a:gdLst/>
            <a:ahLst/>
            <a:cxnLst/>
            <a:rect r="r" b="b" t="t" l="l"/>
            <a:pathLst>
              <a:path h="3278209" w="2914626">
                <a:moveTo>
                  <a:pt x="0" y="0"/>
                </a:moveTo>
                <a:lnTo>
                  <a:pt x="2914626" y="0"/>
                </a:lnTo>
                <a:lnTo>
                  <a:pt x="2914626" y="3278209"/>
                </a:lnTo>
                <a:lnTo>
                  <a:pt x="0" y="3278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550698" y="3544601"/>
            <a:ext cx="15466734" cy="8205340"/>
          </a:xfrm>
          <a:custGeom>
            <a:avLst/>
            <a:gdLst/>
            <a:ahLst/>
            <a:cxnLst/>
            <a:rect r="r" b="b" t="t" l="l"/>
            <a:pathLst>
              <a:path h="8205340" w="15466734">
                <a:moveTo>
                  <a:pt x="0" y="0"/>
                </a:moveTo>
                <a:lnTo>
                  <a:pt x="15466734" y="0"/>
                </a:lnTo>
                <a:lnTo>
                  <a:pt x="15466734" y="8205340"/>
                </a:lnTo>
                <a:lnTo>
                  <a:pt x="0" y="8205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3463" r="0" b="-2054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018171">
            <a:off x="-695725" y="-266968"/>
            <a:ext cx="5434068" cy="3784087"/>
          </a:xfrm>
          <a:custGeom>
            <a:avLst/>
            <a:gdLst/>
            <a:ahLst/>
            <a:cxnLst/>
            <a:rect r="r" b="b" t="t" l="l"/>
            <a:pathLst>
              <a:path h="3784087" w="5434068">
                <a:moveTo>
                  <a:pt x="0" y="0"/>
                </a:moveTo>
                <a:lnTo>
                  <a:pt x="5434067" y="0"/>
                </a:lnTo>
                <a:lnTo>
                  <a:pt x="5434067" y="3784087"/>
                </a:lnTo>
                <a:lnTo>
                  <a:pt x="0" y="37840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52701" y="4504476"/>
            <a:ext cx="12524766" cy="282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7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Hospital Alert System:</a:t>
            </a:r>
          </a:p>
          <a:p>
            <a:pPr algn="just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The WIfi (ESP8266)board collects real-time data from the Microcontroller (Arduino) through serial communication and sends it to a cloud server. The cloud server processes the data and in case of the emergency, alerts the nearest hospital if the patient's heartbeat falls outside the safe range.</a:t>
            </a:r>
          </a:p>
          <a:p>
            <a:pPr algn="just">
              <a:lnSpc>
                <a:spcPts val="363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2321322" y="6875088"/>
            <a:ext cx="478873" cy="375117"/>
            <a:chOff x="0" y="0"/>
            <a:chExt cx="457200" cy="358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8260" y="48260"/>
              <a:ext cx="359410" cy="259080"/>
            </a:xfrm>
            <a:custGeom>
              <a:avLst/>
              <a:gdLst/>
              <a:ahLst/>
              <a:cxnLst/>
              <a:rect r="r" b="b" t="t" l="l"/>
              <a:pathLst>
                <a:path h="259080" w="359410">
                  <a:moveTo>
                    <a:pt x="44450" y="96520"/>
                  </a:moveTo>
                  <a:cubicBezTo>
                    <a:pt x="160020" y="201930"/>
                    <a:pt x="165100" y="194310"/>
                    <a:pt x="176530" y="184150"/>
                  </a:cubicBezTo>
                  <a:cubicBezTo>
                    <a:pt x="207010" y="157480"/>
                    <a:pt x="280670" y="33020"/>
                    <a:pt x="312420" y="11430"/>
                  </a:cubicBezTo>
                  <a:cubicBezTo>
                    <a:pt x="323850" y="3810"/>
                    <a:pt x="334010" y="0"/>
                    <a:pt x="341630" y="2540"/>
                  </a:cubicBezTo>
                  <a:cubicBezTo>
                    <a:pt x="349250" y="3810"/>
                    <a:pt x="356870" y="13970"/>
                    <a:pt x="358140" y="20320"/>
                  </a:cubicBezTo>
                  <a:cubicBezTo>
                    <a:pt x="359410" y="26670"/>
                    <a:pt x="356870" y="38100"/>
                    <a:pt x="351790" y="43180"/>
                  </a:cubicBezTo>
                  <a:cubicBezTo>
                    <a:pt x="346710" y="48260"/>
                    <a:pt x="336550" y="53340"/>
                    <a:pt x="328930" y="52070"/>
                  </a:cubicBezTo>
                  <a:cubicBezTo>
                    <a:pt x="321310" y="50800"/>
                    <a:pt x="308610" y="36830"/>
                    <a:pt x="307340" y="29210"/>
                  </a:cubicBezTo>
                  <a:cubicBezTo>
                    <a:pt x="306070" y="22860"/>
                    <a:pt x="309880" y="11430"/>
                    <a:pt x="316230" y="7620"/>
                  </a:cubicBezTo>
                  <a:cubicBezTo>
                    <a:pt x="322580" y="2540"/>
                    <a:pt x="340360" y="0"/>
                    <a:pt x="346710" y="5080"/>
                  </a:cubicBezTo>
                  <a:cubicBezTo>
                    <a:pt x="353060" y="10160"/>
                    <a:pt x="356870" y="26670"/>
                    <a:pt x="353060" y="41910"/>
                  </a:cubicBezTo>
                  <a:cubicBezTo>
                    <a:pt x="342900" y="80010"/>
                    <a:pt x="251460" y="181610"/>
                    <a:pt x="213360" y="218440"/>
                  </a:cubicBezTo>
                  <a:cubicBezTo>
                    <a:pt x="191770" y="238760"/>
                    <a:pt x="176530" y="259080"/>
                    <a:pt x="156210" y="259080"/>
                  </a:cubicBezTo>
                  <a:cubicBezTo>
                    <a:pt x="134620" y="259080"/>
                    <a:pt x="109220" y="233680"/>
                    <a:pt x="86360" y="214630"/>
                  </a:cubicBezTo>
                  <a:cubicBezTo>
                    <a:pt x="58420" y="191770"/>
                    <a:pt x="8890" y="148590"/>
                    <a:pt x="2540" y="124460"/>
                  </a:cubicBezTo>
                  <a:cubicBezTo>
                    <a:pt x="0" y="111760"/>
                    <a:pt x="3810" y="96520"/>
                    <a:pt x="11430" y="91440"/>
                  </a:cubicBezTo>
                  <a:cubicBezTo>
                    <a:pt x="19050" y="86360"/>
                    <a:pt x="44450" y="96520"/>
                    <a:pt x="44450" y="9652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2266823" y="4481354"/>
            <a:ext cx="898644" cy="905264"/>
            <a:chOff x="0" y="0"/>
            <a:chExt cx="1198192" cy="12070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98192" cy="1207019"/>
            </a:xfrm>
            <a:custGeom>
              <a:avLst/>
              <a:gdLst/>
              <a:ahLst/>
              <a:cxnLst/>
              <a:rect r="r" b="b" t="t" l="l"/>
              <a:pathLst>
                <a:path h="1207019" w="1198192">
                  <a:moveTo>
                    <a:pt x="0" y="0"/>
                  </a:moveTo>
                  <a:lnTo>
                    <a:pt x="1198192" y="0"/>
                  </a:lnTo>
                  <a:lnTo>
                    <a:pt x="1198192" y="1207019"/>
                  </a:lnTo>
                  <a:lnTo>
                    <a:pt x="0" y="1207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368" t="0" r="-368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53196" y="162819"/>
              <a:ext cx="691801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39"/>
                </a:lnSpc>
                <a:spcBef>
                  <a:spcPct val="0"/>
                </a:spcBef>
              </a:pPr>
              <a:r>
                <a:rPr lang="en-US" b="true" sz="3599">
                  <a:solidFill>
                    <a:srgbClr val="FFFFFF"/>
                  </a:solidFill>
                  <a:latin typeface="Londrina Solid Heavy"/>
                  <a:ea typeface="Londrina Solid Heavy"/>
                  <a:cs typeface="Londrina Solid Heavy"/>
                  <a:sym typeface="Londrina Solid Heavy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75107" y="1206075"/>
            <a:ext cx="10559036" cy="1407054"/>
            <a:chOff x="0" y="0"/>
            <a:chExt cx="2780981" cy="37058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80981" cy="370582"/>
            </a:xfrm>
            <a:custGeom>
              <a:avLst/>
              <a:gdLst/>
              <a:ahLst/>
              <a:cxnLst/>
              <a:rect r="r" b="b" t="t" l="l"/>
              <a:pathLst>
                <a:path h="370582" w="2780981">
                  <a:moveTo>
                    <a:pt x="0" y="0"/>
                  </a:moveTo>
                  <a:lnTo>
                    <a:pt x="2780981" y="0"/>
                  </a:lnTo>
                  <a:lnTo>
                    <a:pt x="2780981" y="370582"/>
                  </a:lnTo>
                  <a:lnTo>
                    <a:pt x="0" y="370582"/>
                  </a:lnTo>
                  <a:close/>
                </a:path>
              </a:pathLst>
            </a:custGeom>
            <a:solidFill>
              <a:srgbClr val="FFF8E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780981" cy="408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3141485" y="9334500"/>
            <a:ext cx="10885975" cy="0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3612051" y="8565291"/>
            <a:ext cx="526111" cy="52611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2272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188972" y="8565291"/>
            <a:ext cx="526111" cy="52611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2272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498026" y="8565291"/>
            <a:ext cx="526111" cy="52611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2272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3007551" y="7335941"/>
            <a:ext cx="2261222" cy="1492406"/>
          </a:xfrm>
          <a:custGeom>
            <a:avLst/>
            <a:gdLst/>
            <a:ahLst/>
            <a:cxnLst/>
            <a:rect r="r" b="b" t="t" l="l"/>
            <a:pathLst>
              <a:path h="1492406" w="2261222">
                <a:moveTo>
                  <a:pt x="0" y="0"/>
                </a:moveTo>
                <a:lnTo>
                  <a:pt x="2261222" y="0"/>
                </a:lnTo>
                <a:lnTo>
                  <a:pt x="2261222" y="1492406"/>
                </a:lnTo>
                <a:lnTo>
                  <a:pt x="0" y="14924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893526" y="7335941"/>
            <a:ext cx="2261222" cy="1492406"/>
          </a:xfrm>
          <a:custGeom>
            <a:avLst/>
            <a:gdLst/>
            <a:ahLst/>
            <a:cxnLst/>
            <a:rect r="r" b="b" t="t" l="l"/>
            <a:pathLst>
              <a:path h="1492406" w="2261222">
                <a:moveTo>
                  <a:pt x="0" y="0"/>
                </a:moveTo>
                <a:lnTo>
                  <a:pt x="2261222" y="0"/>
                </a:lnTo>
                <a:lnTo>
                  <a:pt x="2261222" y="1492406"/>
                </a:lnTo>
                <a:lnTo>
                  <a:pt x="0" y="14924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584473" y="7335941"/>
            <a:ext cx="2261222" cy="1492406"/>
          </a:xfrm>
          <a:custGeom>
            <a:avLst/>
            <a:gdLst/>
            <a:ahLst/>
            <a:cxnLst/>
            <a:rect r="r" b="b" t="t" l="l"/>
            <a:pathLst>
              <a:path h="1492406" w="2261222">
                <a:moveTo>
                  <a:pt x="0" y="0"/>
                </a:moveTo>
                <a:lnTo>
                  <a:pt x="2261221" y="0"/>
                </a:lnTo>
                <a:lnTo>
                  <a:pt x="2261221" y="1492406"/>
                </a:lnTo>
                <a:lnTo>
                  <a:pt x="0" y="14924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232786" y="7883374"/>
            <a:ext cx="1565129" cy="856987"/>
          </a:xfrm>
          <a:custGeom>
            <a:avLst/>
            <a:gdLst/>
            <a:ahLst/>
            <a:cxnLst/>
            <a:rect r="r" b="b" t="t" l="l"/>
            <a:pathLst>
              <a:path h="856987" w="1565129">
                <a:moveTo>
                  <a:pt x="0" y="0"/>
                </a:moveTo>
                <a:lnTo>
                  <a:pt x="1565128" y="0"/>
                </a:lnTo>
                <a:lnTo>
                  <a:pt x="1565128" y="856987"/>
                </a:lnTo>
                <a:lnTo>
                  <a:pt x="0" y="8569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269527" y="7647271"/>
            <a:ext cx="1164616" cy="1027773"/>
          </a:xfrm>
          <a:custGeom>
            <a:avLst/>
            <a:gdLst/>
            <a:ahLst/>
            <a:cxnLst/>
            <a:rect r="r" b="b" t="t" l="l"/>
            <a:pathLst>
              <a:path h="1027773" w="1164616">
                <a:moveTo>
                  <a:pt x="0" y="0"/>
                </a:moveTo>
                <a:lnTo>
                  <a:pt x="1164615" y="0"/>
                </a:lnTo>
                <a:lnTo>
                  <a:pt x="1164615" y="1027773"/>
                </a:lnTo>
                <a:lnTo>
                  <a:pt x="0" y="102777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183634" y="7828540"/>
            <a:ext cx="938664" cy="846504"/>
          </a:xfrm>
          <a:custGeom>
            <a:avLst/>
            <a:gdLst/>
            <a:ahLst/>
            <a:cxnLst/>
            <a:rect r="r" b="b" t="t" l="l"/>
            <a:pathLst>
              <a:path h="846504" w="938664">
                <a:moveTo>
                  <a:pt x="0" y="0"/>
                </a:moveTo>
                <a:lnTo>
                  <a:pt x="938663" y="0"/>
                </a:lnTo>
                <a:lnTo>
                  <a:pt x="938663" y="846504"/>
                </a:lnTo>
                <a:lnTo>
                  <a:pt x="0" y="84650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4178193" y="1424009"/>
            <a:ext cx="9931614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METHODOLOGY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087252" y="7479850"/>
            <a:ext cx="1928098" cy="816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7"/>
              </a:lnSpc>
            </a:pPr>
            <a:r>
              <a:rPr lang="en-US" b="true" sz="2734" spc="13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</a:t>
            </a:r>
          </a:p>
          <a:p>
            <a:pPr algn="ctr">
              <a:lnSpc>
                <a:spcPts val="3227"/>
              </a:lnSpc>
            </a:pPr>
            <a:r>
              <a:rPr lang="en-US" b="true" sz="2734" spc="13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Collection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774543" y="7365365"/>
            <a:ext cx="1881080" cy="946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8"/>
              </a:lnSpc>
            </a:pPr>
            <a:r>
              <a:rPr lang="en-US" sz="273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Monitoring</a:t>
            </a:r>
          </a:p>
          <a:p>
            <a:pPr algn="ctr">
              <a:lnSpc>
                <a:spcPts val="3828"/>
              </a:lnSpc>
            </a:pPr>
            <a:r>
              <a:rPr lang="en-US" sz="273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075457" y="7365365"/>
            <a:ext cx="1897361" cy="946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8"/>
              </a:lnSpc>
            </a:pPr>
            <a:r>
              <a:rPr lang="en-US" sz="273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Emergency</a:t>
            </a:r>
          </a:p>
          <a:p>
            <a:pPr algn="ctr">
              <a:lnSpc>
                <a:spcPts val="3828"/>
              </a:lnSpc>
            </a:pPr>
            <a:r>
              <a:rPr lang="en-US" sz="273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alert</a:t>
            </a:r>
          </a:p>
        </p:txBody>
      </p:sp>
    </p:spTree>
  </p:cSld>
  <p:clrMapOvr>
    <a:masterClrMapping/>
  </p:clrMapOvr>
  <p:transition spd="fast">
    <p:cover dir="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3292" y="4119759"/>
            <a:ext cx="5369873" cy="2047481"/>
            <a:chOff x="0" y="0"/>
            <a:chExt cx="7159830" cy="272997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159830" cy="2729975"/>
              <a:chOff x="0" y="0"/>
              <a:chExt cx="1624820" cy="61952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624820" cy="619528"/>
              </a:xfrm>
              <a:custGeom>
                <a:avLst/>
                <a:gdLst/>
                <a:ahLst/>
                <a:cxnLst/>
                <a:rect r="r" b="b" t="t" l="l"/>
                <a:pathLst>
                  <a:path h="619528" w="1624820">
                    <a:moveTo>
                      <a:pt x="0" y="0"/>
                    </a:moveTo>
                    <a:lnTo>
                      <a:pt x="1624820" y="0"/>
                    </a:lnTo>
                    <a:lnTo>
                      <a:pt x="1624820" y="619528"/>
                    </a:lnTo>
                    <a:lnTo>
                      <a:pt x="0" y="619528"/>
                    </a:lnTo>
                    <a:close/>
                  </a:path>
                </a:pathLst>
              </a:custGeom>
              <a:solidFill>
                <a:srgbClr val="FFF8E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624820" cy="6576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898543" y="245696"/>
              <a:ext cx="5770522" cy="23087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47"/>
                </a:lnSpc>
              </a:pPr>
              <a:r>
                <a:rPr lang="en-US" b="true" sz="5918">
                  <a:solidFill>
                    <a:srgbClr val="A2272C"/>
                  </a:solidFill>
                  <a:latin typeface="Londrina Solid Heavy"/>
                  <a:ea typeface="Londrina Solid Heavy"/>
                  <a:cs typeface="Londrina Solid Heavy"/>
                  <a:sym typeface="Londrina Solid Heavy"/>
                </a:rPr>
                <a:t>COMPONENTS</a:t>
              </a:r>
            </a:p>
            <a:p>
              <a:pPr algn="ctr" marL="0" indent="0" lvl="0">
                <a:lnSpc>
                  <a:spcPts val="6747"/>
                </a:lnSpc>
              </a:pPr>
              <a:r>
                <a:rPr lang="en-US" b="true" sz="5918">
                  <a:solidFill>
                    <a:srgbClr val="A2272C"/>
                  </a:solidFill>
                  <a:latin typeface="Londrina Solid Heavy"/>
                  <a:ea typeface="Londrina Solid Heavy"/>
                  <a:cs typeface="Londrina Solid Heavy"/>
                  <a:sym typeface="Londrina Solid Heavy"/>
                </a:rPr>
                <a:t>REQUIRED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357786">
            <a:off x="-493087" y="-1483494"/>
            <a:ext cx="3043573" cy="5812379"/>
          </a:xfrm>
          <a:custGeom>
            <a:avLst/>
            <a:gdLst/>
            <a:ahLst/>
            <a:cxnLst/>
            <a:rect r="r" b="b" t="t" l="l"/>
            <a:pathLst>
              <a:path h="5812379" w="3043573">
                <a:moveTo>
                  <a:pt x="0" y="0"/>
                </a:moveTo>
                <a:lnTo>
                  <a:pt x="3043574" y="0"/>
                </a:lnTo>
                <a:lnTo>
                  <a:pt x="3043574" y="5812379"/>
                </a:lnTo>
                <a:lnTo>
                  <a:pt x="0" y="5812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9075503" y="0"/>
          <a:ext cx="9212497" cy="10734675"/>
        </p:xfrm>
        <a:graphic>
          <a:graphicData uri="http://schemas.openxmlformats.org/drawingml/2006/table">
            <a:tbl>
              <a:tblPr/>
              <a:tblGrid>
                <a:gridCol w="1460478"/>
                <a:gridCol w="7752020"/>
              </a:tblGrid>
              <a:tr h="77089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S.NO.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ITEM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10599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MICROCONTOLLER BOARDS</a:t>
                      </a: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(Arduino Lily,Nano,Portenta H7 etc)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7419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WIFI MODULE(ESP 32 4G LTE)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7419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LCD ADAFRUIT 1..8 INCH (TESTING)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7419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LED+RESISTOR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7419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PULSE SENSOR (x2) / ECG SENSOR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7419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TEMPERATURE SENSOR (x2)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7419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BREADBOARDS OR PCB AND OUTER BODY PARTS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7419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JUMPER WIRES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7419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COIL FOR 3D PRINTER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7419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SOLDERING KIT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7419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BATTERY MODULE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7419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GPS MODULE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7419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MISCELLANEOUS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fast">
    <p:cover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DAGGCK7iQYo</dc:identifier>
  <dcterms:modified xsi:type="dcterms:W3CDTF">2011-08-01T06:04:30Z</dcterms:modified>
  <cp:revision>1</cp:revision>
  <dc:title>Heart Attack Detector System</dc:title>
</cp:coreProperties>
</file>